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0" r:id="rId5"/>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57">
          <p15:clr>
            <a:srgbClr val="A4A3A4"/>
          </p15:clr>
        </p15:guide>
        <p15:guide id="2" pos="3817">
          <p15:clr>
            <a:srgbClr val="A4A3A4"/>
          </p15:clr>
        </p15:guide>
        <p15:guide id="3" pos="6403">
          <p15:clr>
            <a:srgbClr val="A4A3A4"/>
          </p15:clr>
        </p15:guide>
        <p15:guide id="4" orient="horz" pos="3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B04545-BA21-4028-B02F-EE0C12AA0E10}">
  <a:tblStyle styleId="{BFB04545-BA21-4028-B02F-EE0C12AA0E1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D1DCE0-142B-44EA-A989-1F1ED7E9BD9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57" orient="horz"/>
        <p:guide pos="3817"/>
        <p:guide pos="6403"/>
        <p:guide pos="349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100"/>
              <a:t>Good morning, we are team 2 in CC Workshop 4. Our presentation will cover the key recommendations on scope of operation for Woolworths based on our main research result. </a:t>
            </a:r>
            <a:endParaRPr sz="1100"/>
          </a:p>
          <a:p>
            <a:pPr indent="0" lvl="0" marL="0" rtl="0" algn="l">
              <a:spcBef>
                <a:spcPts val="0"/>
              </a:spcBef>
              <a:spcAft>
                <a:spcPts val="0"/>
              </a:spcAft>
              <a:buNone/>
            </a:pPr>
            <a:r>
              <a:t/>
            </a:r>
            <a:endParaRPr/>
          </a:p>
        </p:txBody>
      </p:sp>
      <p:sp>
        <p:nvSpPr>
          <p:cNvPr id="355" name="Google Shape;3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100"/>
              <a:t>Compared with its peers, Woolworths has a relatively high leverage. Nevertheless, being the largest firm among its peers in terms of sales and having a high tangibility of its assets allow WOW to operate efficiently after the marginal increase in their leverage without significant concern over the material impact of associated increase in financial distress. </a:t>
            </a:r>
            <a:endParaRPr sz="1100"/>
          </a:p>
          <a:p>
            <a:pPr indent="0" lvl="0" marL="0" rtl="0" algn="l">
              <a:spcBef>
                <a:spcPts val="0"/>
              </a:spcBef>
              <a:spcAft>
                <a:spcPts val="0"/>
              </a:spcAft>
              <a:buNone/>
            </a:pPr>
            <a:r>
              <a:t/>
            </a:r>
            <a:endParaRPr/>
          </a:p>
        </p:txBody>
      </p:sp>
      <p:sp>
        <p:nvSpPr>
          <p:cNvPr id="472" name="Google Shape;4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100"/>
              <a:t>As noted before, we expect a further boost of profitability after acquisition of SIG. We can see that WES has a noticeably lower leverage and faces more growth opportunities. By entering </a:t>
            </a:r>
            <a:r>
              <a:rPr lang="en-GB" sz="1100"/>
              <a:t>pharmaceutical</a:t>
            </a:r>
            <a:r>
              <a:rPr lang="en-GB" sz="1100"/>
              <a:t> industry and being a competitor to WES, it is also recommended that WOW should gradually decrease its debt level to reserve sufficient financial flexibility as a comparative advantage for its better growth in the pharmaceutical industry.</a:t>
            </a:r>
            <a:endParaRPr sz="1100"/>
          </a:p>
          <a:p>
            <a:pPr indent="0" lvl="0" marL="0" rtl="0" algn="l">
              <a:spcBef>
                <a:spcPts val="0"/>
              </a:spcBef>
              <a:spcAft>
                <a:spcPts val="0"/>
              </a:spcAft>
              <a:buNone/>
            </a:pPr>
            <a:r>
              <a:t/>
            </a:r>
            <a:endParaRPr/>
          </a:p>
        </p:txBody>
      </p:sp>
      <p:sp>
        <p:nvSpPr>
          <p:cNvPr id="481" name="Google Shape;48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0070C0"/>
                </a:solidFill>
              </a:rPr>
              <a:t>After the acquisition of SIG and the issuance of debt, Woolworths is advised to increase its payout ratio. Woolworths has a relatively low payout ratio of around 70% compared to peers Coles, Metcash and Wesfarmers. According to the 2022 Broker report, Woolworths' net profit will start to grow from 2023, and the dividend payout ratio is expected to stabilize at 73.7% in 2022-2024. </a:t>
            </a:r>
            <a:r>
              <a:rPr lang="en-GB" sz="1050">
                <a:solidFill>
                  <a:srgbClr val="0070C0"/>
                </a:solidFill>
              </a:rPr>
              <a:t>After an increase of profitability with acquisition of SIG, Woolworths has the ability to increase its dividend payout ratio by around 4%.</a:t>
            </a:r>
            <a:r>
              <a:rPr lang="en-GB" sz="1050">
                <a:solidFill>
                  <a:srgbClr val="0070C0"/>
                </a:solidFill>
              </a:rPr>
              <a:t> And all dividends paid by the company are franked to 100% at the 30% corporate income tax rate. An increase in the dividend would increase shareholder confidence in the company's future plans, while also sending a clear and strong message to the outside world about Woolworths' strong financial performance. </a:t>
            </a:r>
            <a:endParaRPr/>
          </a:p>
        </p:txBody>
      </p:sp>
      <p:sp>
        <p:nvSpPr>
          <p:cNvPr id="488" name="Google Shape;4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050">
                <a:solidFill>
                  <a:srgbClr val="0070C0"/>
                </a:solidFill>
              </a:rPr>
              <a:t>Additionally, we do not recommend Woolworths repurchasing shares in the short-term, as it just completed a $2 billion off-market share buyback a year ago, and it has only two buybacks in its history. Instead of repurchasing shares, wws can use residual earnings for other investments.</a:t>
            </a:r>
            <a:endParaRPr sz="1050">
              <a:solidFill>
                <a:srgbClr val="0070C0"/>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070C0"/>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070C0"/>
              </a:solidFill>
            </a:endParaRPr>
          </a:p>
          <a:p>
            <a:pPr indent="0" lvl="0" marL="0" rtl="0" algn="l">
              <a:spcBef>
                <a:spcPts val="0"/>
              </a:spcBef>
              <a:spcAft>
                <a:spcPts val="0"/>
              </a:spcAft>
              <a:buNone/>
            </a:pPr>
            <a:r>
              <a:t/>
            </a:r>
            <a:endParaRPr/>
          </a:p>
        </p:txBody>
      </p:sp>
      <p:sp>
        <p:nvSpPr>
          <p:cNvPr id="501" name="Google Shape;5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5ad1eca47d_1_6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That concludes our project report. Thank you for your time. </a:t>
            </a:r>
            <a:endParaRPr/>
          </a:p>
        </p:txBody>
      </p:sp>
      <p:sp>
        <p:nvSpPr>
          <p:cNvPr id="508" name="Google Shape;508;g15ad1eca47d_1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5ad1eca47d_1_6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 are now happy to answer any questions.</a:t>
            </a:r>
            <a:endParaRPr/>
          </a:p>
        </p:txBody>
      </p:sp>
      <p:sp>
        <p:nvSpPr>
          <p:cNvPr id="514" name="Google Shape;514;g15ad1eca47d_1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5ad1eca47d_1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5ad1eca47d_1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ad1eca4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ad1eca47d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ad1eca47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5ad1eca47d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ad1eca47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5ad1eca47d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a:t>Our key recommendation is for</a:t>
            </a:r>
            <a:r>
              <a:rPr lang="en-GB"/>
              <a:t> Woolworths to enter the pharmaceutical industry to capture more growth opportunities and unleash the potential of its leading retail ecosystem. Our strategic expansion can be achieved by acquiring 100% shares of Sigma Healthcare via a scheme arrangement. Sigma is a leading Australian full line wholesale and distribution business to community and pharmacy. Another potential acquisition target we identified is IDX, Integral diagnostics. It is a leading provider of medical imaging services. Based on our screening, we reckon SIG is a more valuable acquisition target and will have a better synergy with Woolworths than IDX. With acquisition of SIG, further </a:t>
            </a:r>
            <a:r>
              <a:rPr lang="en-GB"/>
              <a:t>investment</a:t>
            </a:r>
            <a:r>
              <a:rPr lang="en-GB"/>
              <a:t> in data and technology is an increasingly attractive growth opportunity to boost the performance of both WOW and SIG’s rapidly growing online business.</a:t>
            </a:r>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t/>
            </a:r>
            <a:endParaRPr/>
          </a:p>
        </p:txBody>
      </p:sp>
      <p:sp>
        <p:nvSpPr>
          <p:cNvPr id="381" name="Google Shape;3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5ad1eca47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5ad1eca47d_1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5ad1eca47d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5ad1eca47d_1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ad1eca47d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ad1eca47d_1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ad1eca47d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5ad1eca47d_1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ad1eca47d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5ad1eca47d_1_4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5ad1eca47d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5ad1eca47d_1_5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ad1eca47d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ad1eca47d_1_5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Not only can the acquisition benefit WOW alone, but the strong synergies between WOW and SIG \ </a:t>
            </a:r>
            <a:r>
              <a:rPr lang="en-GB"/>
              <a:t>can also significantly enhance the performance of SIG’s existing operational performance / as they adjust and grow in response to Covid-19.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To start with, WOW has evolved into a </a:t>
            </a:r>
            <a:r>
              <a:rPr lang="en-GB">
                <a:solidFill>
                  <a:srgbClr val="FF0000"/>
                </a:solidFill>
              </a:rPr>
              <a:t>mature </a:t>
            </a:r>
            <a:r>
              <a:rPr lang="en-GB"/>
              <a:t>food and everyday needs ecosystem. Incorporating SIG extends its ecosystem into the provision of health and wellness services. It can help boost customer loyalty further.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Secondly, WOW's service capabilities in eCommerce, retail media, data and analytics, and </a:t>
            </a:r>
            <a:r>
              <a:rPr lang="en-GB">
                <a:solidFill>
                  <a:srgbClr val="CE1817"/>
                </a:solidFill>
              </a:rPr>
              <a:t>logistic </a:t>
            </a:r>
            <a:r>
              <a:rPr lang="en-GB"/>
              <a:t>networks can help further strengthen SIG's existing business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Apart from that, ten years of experience in the </a:t>
            </a:r>
            <a:r>
              <a:rPr lang="en-GB">
                <a:solidFill>
                  <a:srgbClr val="CE1817"/>
                </a:solidFill>
              </a:rPr>
              <a:t>logistics </a:t>
            </a:r>
            <a:r>
              <a:rPr lang="en-GB"/>
              <a:t>industry can effectively </a:t>
            </a:r>
            <a:r>
              <a:rPr lang="en-GB">
                <a:solidFill>
                  <a:srgbClr val="FF0000"/>
                </a:solidFill>
              </a:rPr>
              <a:t>alleviate</a:t>
            </a:r>
            <a:r>
              <a:rPr lang="en-GB"/>
              <a:t> the pressure of WOWs </a:t>
            </a:r>
            <a:r>
              <a:rPr lang="en-GB">
                <a:solidFill>
                  <a:srgbClr val="CE1817"/>
                </a:solidFill>
              </a:rPr>
              <a:t>due to the increasing demand for eCommerce purchases.</a:t>
            </a:r>
            <a:r>
              <a:rPr lang="en-GB"/>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Lastly, the distribution centres owned by SIG are located in the main cities with the highest density of Woolworths stores, which enables the group to provide a more flexible delivery service. </a:t>
            </a:r>
            <a:endParaRPr/>
          </a:p>
        </p:txBody>
      </p:sp>
      <p:sp>
        <p:nvSpPr>
          <p:cNvPr id="392" name="Google Shape;3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GB" sz="1600">
                <a:latin typeface="Times New Roman"/>
                <a:ea typeface="Times New Roman"/>
                <a:cs typeface="Times New Roman"/>
                <a:sym typeface="Times New Roman"/>
              </a:rPr>
              <a:t>One main benefit of the acquisition will be that it would reinforce Woolworth’s position of pursuing its purpose, which is “to create better experiences together for a better future tomorrow”. The acquisition of Sigma Healthcare Ltd will help WOW Group in that regard, as they will be aiding Australians to have greater access to pharmaceutical needs at a competitive price. We think that it will contribute to enhancing Woolworth’s brand even more, similar to the way the demerger of Endeavour Group did. This will happen as it will represent a significant shift in Woolworths operations (from disassociating with acitivities that are harmful to the public with involvements in gambling and alcoholic beverages, to more positively associated services of providing essential medicines to people around the country. As such, this will potentially reinforce positive brand affirmation amongst the public.</a:t>
            </a:r>
            <a:endParaRPr b="1" sz="1600"/>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100">
                <a:latin typeface="Times New Roman"/>
                <a:ea typeface="Times New Roman"/>
                <a:cs typeface="Times New Roman"/>
                <a:sym typeface="Times New Roman"/>
              </a:rPr>
              <a:t>We also do not see any significant ESG risks that Woolworths may inherit from the acquisition of Sigma, that would have a material and immediate financial impact for the group. This is because Sigma have only had minor incidents thus far, such as those involving operational, health and safety breaches of their workers, steps for which Sigma have already acted upon. Apart from that, Sigma Healthcare are still attempting to develop a robust framework to address climate related issues, which can be aided by the acquisition, as Woolworth’s governance structure which has thus far established a thorough policy to address ESG risks for the Group, can also incorporate Sigma’s potential shortcomings.  </a:t>
            </a:r>
            <a:endParaRPr sz="1100">
              <a:latin typeface="Times New Roman"/>
              <a:ea typeface="Times New Roman"/>
              <a:cs typeface="Times New Roman"/>
              <a:sym typeface="Times New Roman"/>
            </a:endParaRPr>
          </a:p>
        </p:txBody>
      </p:sp>
      <p:sp>
        <p:nvSpPr>
          <p:cNvPr id="406" name="Google Shape;4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a:t>We suggest WOW to source $750 million long-term secured loan with a 6.5% fixed interest rate to support the implementation of our recommendations. Any additional expenditure can be financed by existing liquidity of WOW. We quote an offer of $0.85 per share of SIG, which representing a 32.8% control premium to SIG’s closing share price $0.64 at first of August. By assessing the integration cost of acquisition of API by Wesfarmers, we expect a similar associated cost of acquiring SIG at approximately 35 million dollars. The acquisition is estimated to increase Woolworths’ leverage by 1.1% overall.</a:t>
            </a:r>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t/>
            </a:r>
            <a:endParaRPr/>
          </a:p>
        </p:txBody>
      </p:sp>
      <p:sp>
        <p:nvSpPr>
          <p:cNvPr id="418" name="Google Shape;4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GB" sz="1400">
                <a:latin typeface="Times New Roman"/>
                <a:ea typeface="Times New Roman"/>
                <a:cs typeface="Times New Roman"/>
                <a:sym typeface="Times New Roman"/>
              </a:rPr>
              <a:t>Following Woolworths' issuance of 750 million Dollars of long-term debt, the company's WACC will increase from 5.78% to 5.96%.</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400">
                <a:latin typeface="Times New Roman"/>
                <a:ea typeface="Times New Roman"/>
                <a:cs typeface="Times New Roman"/>
                <a:sym typeface="Times New Roman"/>
              </a:rPr>
              <a:t>A higher WACC typically signals higher risk associated with a company's operations, as the company pays more for the capital investors put into the company. Generally, as the risk of investment increases, investors demand additional returns to neutralize the risk. In addition, an increased WACC indicates that a company's valuation may fall as it uses more debt and equity financing to operate.</a:t>
            </a:r>
            <a:endParaRPr sz="14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500">
                <a:latin typeface="Times New Roman"/>
                <a:ea typeface="Times New Roman"/>
                <a:cs typeface="Times New Roman"/>
                <a:sym typeface="Times New Roman"/>
              </a:rPr>
              <a:t> </a:t>
            </a:r>
            <a:r>
              <a:rPr lang="en-GB" sz="1400">
                <a:latin typeface="Times New Roman"/>
                <a:ea typeface="Times New Roman"/>
                <a:cs typeface="Times New Roman"/>
                <a:sym typeface="Times New Roman"/>
              </a:rPr>
              <a:t>However, while a higher WACC may seem to be concerned, it is not necessarily a negative sign as companies are issuing loans to drive corporate expansion and seek better growth in the future. Companies should provide insights in their regular reports as to why the company is taking on debt, which will help to </a:t>
            </a:r>
            <a:r>
              <a:rPr lang="en-GB" sz="1400">
                <a:solidFill>
                  <a:srgbClr val="FF0000"/>
                </a:solidFill>
                <a:latin typeface="Times New Roman"/>
                <a:ea typeface="Times New Roman"/>
                <a:cs typeface="Times New Roman"/>
                <a:sym typeface="Times New Roman"/>
              </a:rPr>
              <a:t>stabilize </a:t>
            </a:r>
            <a:r>
              <a:rPr lang="en-GB" sz="1400">
                <a:latin typeface="Times New Roman"/>
                <a:ea typeface="Times New Roman"/>
                <a:cs typeface="Times New Roman"/>
                <a:sym typeface="Times New Roman"/>
              </a:rPr>
              <a:t>the investors’ confidence.</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sz="1400"/>
          </a:p>
        </p:txBody>
      </p:sp>
      <p:sp>
        <p:nvSpPr>
          <p:cNvPr id="427" name="Google Shape;4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1" sz="1700">
              <a:solidFill>
                <a:srgbClr val="0070C0"/>
              </a:solidFill>
            </a:endParaRPr>
          </a:p>
          <a:p>
            <a:pPr indent="0" lvl="0" marL="0" rtl="0" algn="l">
              <a:lnSpc>
                <a:spcPct val="115000"/>
              </a:lnSpc>
              <a:spcBef>
                <a:spcPts val="0"/>
              </a:spcBef>
              <a:spcAft>
                <a:spcPts val="0"/>
              </a:spcAft>
              <a:buClr>
                <a:schemeClr val="dk1"/>
              </a:buClr>
              <a:buSzPts val="1100"/>
              <a:buFont typeface="Arial"/>
              <a:buNone/>
            </a:pPr>
            <a:r>
              <a:rPr b="1" lang="en-GB" sz="1700">
                <a:solidFill>
                  <a:srgbClr val="FF0000"/>
                </a:solidFill>
              </a:rPr>
              <a:t>Due to disruption of Covid-19 on its business operations, WOW has a relatively less satisfactory performance in terms of profitability compared with its peers. Moreover</a:t>
            </a:r>
            <a:r>
              <a:rPr b="1" lang="en-GB" sz="1700">
                <a:solidFill>
                  <a:srgbClr val="0070C0"/>
                </a:solidFill>
              </a:rPr>
              <a:t>, the weak operating performance is also reflected by its low FCF of 587 million in early 2022, and it is not only lower than its key competitors such as COL and WES, but also lower than its pre-pandemic level</a:t>
            </a:r>
            <a:r>
              <a:rPr b="1" lang="en-GB" sz="1700" u="sng">
                <a:solidFill>
                  <a:srgbClr val="0070C0"/>
                </a:solidFill>
              </a:rPr>
              <a:t>.</a:t>
            </a:r>
            <a:r>
              <a:rPr b="1" lang="en-GB" sz="1700">
                <a:solidFill>
                  <a:srgbClr val="0070C0"/>
                </a:solidFill>
              </a:rPr>
              <a:t> So, the debt financing can also help the company stabilise the liquidity to cover any potential costs.</a:t>
            </a:r>
            <a:endParaRPr b="1" sz="1700">
              <a:solidFill>
                <a:srgbClr val="0070C0"/>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070C0"/>
              </a:solidFill>
            </a:endParaRPr>
          </a:p>
          <a:p>
            <a:pPr indent="0" lvl="0" marL="0" rtl="0" algn="l">
              <a:spcBef>
                <a:spcPts val="0"/>
              </a:spcBef>
              <a:spcAft>
                <a:spcPts val="0"/>
              </a:spcAft>
              <a:buNone/>
            </a:pPr>
            <a:r>
              <a:t/>
            </a:r>
            <a:endParaRPr/>
          </a:p>
        </p:txBody>
      </p:sp>
      <p:sp>
        <p:nvSpPr>
          <p:cNvPr id="443" name="Google Shape;4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rgbClr val="0070C0"/>
                </a:solidFill>
              </a:rPr>
              <a:t>Another reason we choose to issue a long-term loan is that WOW currently has accumulated lots of bonds that each will mature closely in the next 10 years. And, WOW has a higher default rate compared with its competitors, and it is reflected by the CDS premium, so the investors are likely to expect more risk premium if the WOW chooses to issue bonds. Besides, the left-hand side pie chart shows that WOW has a lower weight of loan borrowing compared with bonds. So, a loan with fixed interest and interval repayments can reduce the pressure of adding another huge one-off payback in the future. The FCF of WOW in the next 2 years is estimated to increase by 41% and 51% respectively, which implies that it is more appropriate for WOW to issue a long-term loan because the bounce of profit enables the group to afford the interval loan payments in the future. So, we expect WOW’s FCF to increase further after the acquisition of SIG. </a:t>
            </a:r>
            <a:endParaRPr b="1" sz="1600">
              <a:solidFill>
                <a:srgbClr val="0070C0"/>
              </a:solidFill>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453" name="Google Shape;4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100"/>
              <a:t>We are also aware of the surging high inflation in the market. We can see that the current cash rate target has yet to reach its pre-pandemic level.  It is expected that RBA will increase cash rate further to absorb the excess inflation. As a result, we reckon the debt issuance is urgently needed to prevent potential increase in borrowing cost.</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463" name="Google Shape;4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15" name="Shape 15"/>
        <p:cNvGrpSpPr/>
        <p:nvPr/>
      </p:nvGrpSpPr>
      <p:grpSpPr>
        <a:xfrm>
          <a:off x="0" y="0"/>
          <a:ext cx="0" cy="0"/>
          <a:chOff x="0" y="0"/>
          <a:chExt cx="0" cy="0"/>
        </a:xfrm>
      </p:grpSpPr>
      <p:sp>
        <p:nvSpPr>
          <p:cNvPr id="16" name="Google Shape;16;p2"/>
          <p:cNvSpPr/>
          <p:nvPr/>
        </p:nvSpPr>
        <p:spPr>
          <a:xfrm>
            <a:off x="0" y="6464698"/>
            <a:ext cx="12192000" cy="393302"/>
          </a:xfrm>
          <a:custGeom>
            <a:rect b="b" l="l" r="r" t="t"/>
            <a:pathLst>
              <a:path extrusionOk="0" h="909447" w="12192000">
                <a:moveTo>
                  <a:pt x="12192000" y="0"/>
                </a:moveTo>
                <a:lnTo>
                  <a:pt x="12192000" y="909447"/>
                </a:lnTo>
                <a:lnTo>
                  <a:pt x="0" y="909447"/>
                </a:lnTo>
                <a:lnTo>
                  <a:pt x="0" y="401788"/>
                </a:lnTo>
                <a:cubicBezTo>
                  <a:pt x="2540000" y="700478"/>
                  <a:pt x="6289368" y="812355"/>
                  <a:pt x="12192000" y="0"/>
                </a:cubicBezTo>
                <a:close/>
              </a:path>
            </a:pathLst>
          </a:custGeom>
          <a:solidFill>
            <a:srgbClr val="E4C2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7" name="Google Shape;17;p2"/>
          <p:cNvPicPr preferRelativeResize="0"/>
          <p:nvPr/>
        </p:nvPicPr>
        <p:blipFill rotWithShape="1">
          <a:blip r:embed="rId2">
            <a:alphaModFix/>
          </a:blip>
          <a:srcRect b="0" l="0" r="0" t="0"/>
          <a:stretch/>
        </p:blipFill>
        <p:spPr>
          <a:xfrm>
            <a:off x="11206480" y="116135"/>
            <a:ext cx="854709" cy="853294"/>
          </a:xfrm>
          <a:prstGeom prst="rect">
            <a:avLst/>
          </a:prstGeom>
          <a:noFill/>
          <a:ln>
            <a:noFill/>
          </a:ln>
        </p:spPr>
      </p:pic>
      <p:sp>
        <p:nvSpPr>
          <p:cNvPr id="18" name="Google Shape;18;p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98" name="Shape 298"/>
        <p:cNvGrpSpPr/>
        <p:nvPr/>
      </p:nvGrpSpPr>
      <p:grpSpPr>
        <a:xfrm>
          <a:off x="0" y="0"/>
          <a:ext cx="0" cy="0"/>
          <a:chOff x="0" y="0"/>
          <a:chExt cx="0" cy="0"/>
        </a:xfrm>
      </p:grpSpPr>
      <p:sp>
        <p:nvSpPr>
          <p:cNvPr id="299" name="Google Shape;299;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1" name="Google Shape;30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 name="Shape 304"/>
        <p:cNvGrpSpPr/>
        <p:nvPr/>
      </p:nvGrpSpPr>
      <p:grpSpPr>
        <a:xfrm>
          <a:off x="0" y="0"/>
          <a:ext cx="0" cy="0"/>
          <a:chOff x="0" y="0"/>
          <a:chExt cx="0" cy="0"/>
        </a:xfrm>
      </p:grpSpPr>
      <p:sp>
        <p:nvSpPr>
          <p:cNvPr id="305" name="Google Shape;305;p1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1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07" name="Google Shape;307;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 name="Shape 312"/>
        <p:cNvGrpSpPr/>
        <p:nvPr/>
      </p:nvGrpSpPr>
      <p:grpSpPr>
        <a:xfrm>
          <a:off x="0" y="0"/>
          <a:ext cx="0" cy="0"/>
          <a:chOff x="0" y="0"/>
          <a:chExt cx="0" cy="0"/>
        </a:xfrm>
      </p:grpSpPr>
      <p:sp>
        <p:nvSpPr>
          <p:cNvPr id="313" name="Google Shape;313;p1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14" name="Google Shape;314;p1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15" name="Google Shape;315;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6" name="Shape 316"/>
        <p:cNvGrpSpPr/>
        <p:nvPr/>
      </p:nvGrpSpPr>
      <p:grpSpPr>
        <a:xfrm>
          <a:off x="0" y="0"/>
          <a:ext cx="0" cy="0"/>
          <a:chOff x="0" y="0"/>
          <a:chExt cx="0" cy="0"/>
        </a:xfrm>
      </p:grpSpPr>
      <p:sp>
        <p:nvSpPr>
          <p:cNvPr id="317" name="Google Shape;317;p1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18" name="Google Shape;318;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9" name="Shape 319"/>
        <p:cNvGrpSpPr/>
        <p:nvPr/>
      </p:nvGrpSpPr>
      <p:grpSpPr>
        <a:xfrm>
          <a:off x="0" y="0"/>
          <a:ext cx="0" cy="0"/>
          <a:chOff x="0" y="0"/>
          <a:chExt cx="0" cy="0"/>
        </a:xfrm>
      </p:grpSpPr>
      <p:sp>
        <p:nvSpPr>
          <p:cNvPr id="320" name="Google Shape;320;p1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21" name="Google Shape;321;p1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322" name="Google Shape;322;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25" name="Google Shape;325;p18"/>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26" name="Google Shape;326;p18"/>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27" name="Google Shape;327;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8" name="Shape 328"/>
        <p:cNvGrpSpPr/>
        <p:nvPr/>
      </p:nvGrpSpPr>
      <p:grpSpPr>
        <a:xfrm>
          <a:off x="0" y="0"/>
          <a:ext cx="0" cy="0"/>
          <a:chOff x="0" y="0"/>
          <a:chExt cx="0" cy="0"/>
        </a:xfrm>
      </p:grpSpPr>
      <p:sp>
        <p:nvSpPr>
          <p:cNvPr id="329" name="Google Shape;329;p1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30" name="Google Shape;330;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1" name="Shape 331"/>
        <p:cNvGrpSpPr/>
        <p:nvPr/>
      </p:nvGrpSpPr>
      <p:grpSpPr>
        <a:xfrm>
          <a:off x="0" y="0"/>
          <a:ext cx="0" cy="0"/>
          <a:chOff x="0" y="0"/>
          <a:chExt cx="0" cy="0"/>
        </a:xfrm>
      </p:grpSpPr>
      <p:sp>
        <p:nvSpPr>
          <p:cNvPr id="332" name="Google Shape;332;p2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33" name="Google Shape;333;p2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34" name="Google Shape;334;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5" name="Shape 335"/>
        <p:cNvGrpSpPr/>
        <p:nvPr/>
      </p:nvGrpSpPr>
      <p:grpSpPr>
        <a:xfrm>
          <a:off x="0" y="0"/>
          <a:ext cx="0" cy="0"/>
          <a:chOff x="0" y="0"/>
          <a:chExt cx="0" cy="0"/>
        </a:xfrm>
      </p:grpSpPr>
      <p:sp>
        <p:nvSpPr>
          <p:cNvPr id="336" name="Google Shape;336;p21"/>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37" name="Google Shape;337;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8" name="Shape 338"/>
        <p:cNvGrpSpPr/>
        <p:nvPr/>
      </p:nvGrpSpPr>
      <p:grpSpPr>
        <a:xfrm>
          <a:off x="0" y="0"/>
          <a:ext cx="0" cy="0"/>
          <a:chOff x="0" y="0"/>
          <a:chExt cx="0" cy="0"/>
        </a:xfrm>
      </p:grpSpPr>
      <p:sp>
        <p:nvSpPr>
          <p:cNvPr id="339" name="Google Shape;339;p2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22"/>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41" name="Google Shape;341;p22"/>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22"/>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343" name="Google Shape;343;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 name="Google Shape;21;p3"/>
          <p:cNvSpPr/>
          <p:nvPr/>
        </p:nvSpPr>
        <p:spPr>
          <a:xfrm flipH="1" rot="10800000">
            <a:off x="326574" y="304804"/>
            <a:ext cx="11538857" cy="5965371"/>
          </a:xfrm>
          <a:prstGeom prst="round2SameRect">
            <a:avLst>
              <a:gd fmla="val 9124" name="adj1"/>
              <a:gd fmla="val 0" name="adj2"/>
            </a:avLst>
          </a:prstGeom>
          <a:gradFill>
            <a:gsLst>
              <a:gs pos="0">
                <a:srgbClr val="FFFFFF">
                  <a:alpha val="89803"/>
                </a:srgbClr>
              </a:gs>
              <a:gs pos="16000">
                <a:srgbClr val="2C7F27"/>
              </a:gs>
              <a:gs pos="100000">
                <a:srgbClr val="2C7F2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 name="Google Shape;22;p3"/>
          <p:cNvPicPr preferRelativeResize="0"/>
          <p:nvPr/>
        </p:nvPicPr>
        <p:blipFill rotWithShape="1">
          <a:blip r:embed="rId3">
            <a:alphaModFix/>
          </a:blip>
          <a:srcRect b="0" l="0" r="0" t="0"/>
          <a:stretch/>
        </p:blipFill>
        <p:spPr>
          <a:xfrm rot="10018287">
            <a:off x="2670628" y="4142174"/>
            <a:ext cx="6858000" cy="4650069"/>
          </a:xfrm>
          <a:prstGeom prst="rect">
            <a:avLst/>
          </a:prstGeom>
          <a:noFill/>
          <a:ln>
            <a:noFill/>
          </a:ln>
        </p:spPr>
      </p:pic>
      <p:pic>
        <p:nvPicPr>
          <p:cNvPr id="23" name="Google Shape;23;p3"/>
          <p:cNvPicPr preferRelativeResize="0"/>
          <p:nvPr/>
        </p:nvPicPr>
        <p:blipFill rotWithShape="1">
          <a:blip r:embed="rId3">
            <a:alphaModFix/>
          </a:blip>
          <a:srcRect b="0" l="0" r="0" t="0"/>
          <a:stretch/>
        </p:blipFill>
        <p:spPr>
          <a:xfrm rot="10018287">
            <a:off x="7564671" y="3765156"/>
            <a:ext cx="6858000" cy="4650069"/>
          </a:xfrm>
          <a:prstGeom prst="rect">
            <a:avLst/>
          </a:prstGeom>
          <a:noFill/>
          <a:ln>
            <a:noFill/>
          </a:ln>
        </p:spPr>
      </p:pic>
      <p:pic>
        <p:nvPicPr>
          <p:cNvPr id="24" name="Google Shape;24;p3"/>
          <p:cNvPicPr preferRelativeResize="0"/>
          <p:nvPr/>
        </p:nvPicPr>
        <p:blipFill rotWithShape="1">
          <a:blip r:embed="rId3">
            <a:alphaModFix/>
          </a:blip>
          <a:srcRect b="0" l="0" r="0" t="0"/>
          <a:stretch/>
        </p:blipFill>
        <p:spPr>
          <a:xfrm flipH="1">
            <a:off x="-1794792" y="3531640"/>
            <a:ext cx="6858000" cy="4650069"/>
          </a:xfrm>
          <a:prstGeom prst="rect">
            <a:avLst/>
          </a:prstGeom>
          <a:noFill/>
          <a:ln>
            <a:noFill/>
          </a:ln>
        </p:spPr>
      </p:pic>
      <p:cxnSp>
        <p:nvCxnSpPr>
          <p:cNvPr id="25" name="Google Shape;25;p3"/>
          <p:cNvCxnSpPr/>
          <p:nvPr/>
        </p:nvCxnSpPr>
        <p:spPr>
          <a:xfrm rot="10800000">
            <a:off x="6527800" y="2092799"/>
            <a:ext cx="3658616" cy="0"/>
          </a:xfrm>
          <a:prstGeom prst="straightConnector1">
            <a:avLst/>
          </a:prstGeom>
          <a:noFill/>
          <a:ln cap="flat" cmpd="sng" w="19050">
            <a:solidFill>
              <a:srgbClr val="E4C223"/>
            </a:solidFill>
            <a:prstDash val="solid"/>
            <a:miter lim="800000"/>
            <a:headEnd len="sm" w="sm" type="none"/>
            <a:tailEnd len="sm" w="sm" type="none"/>
          </a:ln>
        </p:spPr>
      </p:cxnSp>
      <p:cxnSp>
        <p:nvCxnSpPr>
          <p:cNvPr id="26" name="Google Shape;26;p3"/>
          <p:cNvCxnSpPr/>
          <p:nvPr/>
        </p:nvCxnSpPr>
        <p:spPr>
          <a:xfrm rot="10800000">
            <a:off x="2029968" y="3644826"/>
            <a:ext cx="8156448" cy="0"/>
          </a:xfrm>
          <a:prstGeom prst="straightConnector1">
            <a:avLst/>
          </a:prstGeom>
          <a:noFill/>
          <a:ln cap="flat" cmpd="sng" w="19050">
            <a:solidFill>
              <a:schemeClr val="accent2"/>
            </a:solidFill>
            <a:prstDash val="solid"/>
            <a:miter lim="800000"/>
            <a:headEnd len="sm" w="sm" type="none"/>
            <a:tailEnd len="sm" w="sm" type="none"/>
          </a:ln>
        </p:spPr>
      </p:cxnSp>
      <p:sp>
        <p:nvSpPr>
          <p:cNvPr id="27" name="Google Shape;27;p3"/>
          <p:cNvSpPr/>
          <p:nvPr/>
        </p:nvSpPr>
        <p:spPr>
          <a:xfrm rot="-1800000">
            <a:off x="9926641" y="4357465"/>
            <a:ext cx="914771" cy="918248"/>
          </a:xfrm>
          <a:custGeom>
            <a:rect b="b" l="l" r="r" t="t"/>
            <a:pathLst>
              <a:path extrusionOk="0" h="1217024" w="1212416">
                <a:moveTo>
                  <a:pt x="191012" y="1051243"/>
                </a:moveTo>
                <a:lnTo>
                  <a:pt x="1021404" y="1051243"/>
                </a:lnTo>
                <a:lnTo>
                  <a:pt x="946433" y="1113100"/>
                </a:lnTo>
                <a:cubicBezTo>
                  <a:pt x="849314" y="1178712"/>
                  <a:pt x="732235" y="1217024"/>
                  <a:pt x="606208" y="1217024"/>
                </a:cubicBezTo>
                <a:cubicBezTo>
                  <a:pt x="480181" y="1217024"/>
                  <a:pt x="363102" y="1178712"/>
                  <a:pt x="265983" y="1113100"/>
                </a:cubicBezTo>
                <a:close/>
                <a:moveTo>
                  <a:pt x="100284" y="946275"/>
                </a:moveTo>
                <a:lnTo>
                  <a:pt x="1112132" y="946275"/>
                </a:lnTo>
                <a:lnTo>
                  <a:pt x="1110796" y="948737"/>
                </a:lnTo>
                <a:lnTo>
                  <a:pt x="1063942" y="1005524"/>
                </a:lnTo>
                <a:lnTo>
                  <a:pt x="148474" y="1005524"/>
                </a:lnTo>
                <a:lnTo>
                  <a:pt x="101620" y="948737"/>
                </a:lnTo>
                <a:close/>
                <a:moveTo>
                  <a:pt x="44254" y="841307"/>
                </a:moveTo>
                <a:lnTo>
                  <a:pt x="1168162" y="841307"/>
                </a:lnTo>
                <a:lnTo>
                  <a:pt x="1166900" y="845373"/>
                </a:lnTo>
                <a:lnTo>
                  <a:pt x="1136947" y="900556"/>
                </a:lnTo>
                <a:lnTo>
                  <a:pt x="75469" y="900556"/>
                </a:lnTo>
                <a:lnTo>
                  <a:pt x="45516" y="845373"/>
                </a:lnTo>
                <a:close/>
                <a:moveTo>
                  <a:pt x="11670" y="736339"/>
                </a:moveTo>
                <a:lnTo>
                  <a:pt x="1200746" y="736339"/>
                </a:lnTo>
                <a:lnTo>
                  <a:pt x="1182354" y="795588"/>
                </a:lnTo>
                <a:lnTo>
                  <a:pt x="30062" y="795588"/>
                </a:lnTo>
                <a:close/>
                <a:moveTo>
                  <a:pt x="0" y="631371"/>
                </a:moveTo>
                <a:lnTo>
                  <a:pt x="1212416" y="631371"/>
                </a:lnTo>
                <a:lnTo>
                  <a:pt x="1206443" y="690620"/>
                </a:lnTo>
                <a:lnTo>
                  <a:pt x="5973" y="690620"/>
                </a:lnTo>
                <a:close/>
                <a:moveTo>
                  <a:pt x="5973" y="526403"/>
                </a:moveTo>
                <a:lnTo>
                  <a:pt x="1206443" y="526403"/>
                </a:lnTo>
                <a:lnTo>
                  <a:pt x="1212416" y="585652"/>
                </a:lnTo>
                <a:lnTo>
                  <a:pt x="1" y="585652"/>
                </a:lnTo>
                <a:close/>
                <a:moveTo>
                  <a:pt x="30062" y="421435"/>
                </a:moveTo>
                <a:lnTo>
                  <a:pt x="1182354" y="421435"/>
                </a:lnTo>
                <a:lnTo>
                  <a:pt x="1200746" y="480684"/>
                </a:lnTo>
                <a:lnTo>
                  <a:pt x="11670" y="480684"/>
                </a:lnTo>
                <a:close/>
                <a:moveTo>
                  <a:pt x="75469" y="316467"/>
                </a:moveTo>
                <a:lnTo>
                  <a:pt x="1136947" y="316467"/>
                </a:lnTo>
                <a:lnTo>
                  <a:pt x="1166900" y="371652"/>
                </a:lnTo>
                <a:lnTo>
                  <a:pt x="1168162" y="375716"/>
                </a:lnTo>
                <a:lnTo>
                  <a:pt x="44254" y="375716"/>
                </a:lnTo>
                <a:lnTo>
                  <a:pt x="45516" y="371652"/>
                </a:lnTo>
                <a:close/>
                <a:moveTo>
                  <a:pt x="148475" y="211499"/>
                </a:moveTo>
                <a:lnTo>
                  <a:pt x="1063941" y="211499"/>
                </a:lnTo>
                <a:lnTo>
                  <a:pt x="1110796" y="268287"/>
                </a:lnTo>
                <a:lnTo>
                  <a:pt x="1112131" y="270748"/>
                </a:lnTo>
                <a:lnTo>
                  <a:pt x="100285" y="270748"/>
                </a:lnTo>
                <a:lnTo>
                  <a:pt x="101620" y="268287"/>
                </a:lnTo>
                <a:close/>
                <a:moveTo>
                  <a:pt x="606208" y="0"/>
                </a:moveTo>
                <a:cubicBezTo>
                  <a:pt x="732235" y="0"/>
                  <a:pt x="849314" y="38312"/>
                  <a:pt x="946433" y="103924"/>
                </a:cubicBezTo>
                <a:lnTo>
                  <a:pt x="1021403" y="165780"/>
                </a:lnTo>
                <a:lnTo>
                  <a:pt x="191013" y="165780"/>
                </a:lnTo>
                <a:lnTo>
                  <a:pt x="265983" y="103924"/>
                </a:lnTo>
                <a:cubicBezTo>
                  <a:pt x="363102" y="38312"/>
                  <a:pt x="480181" y="0"/>
                  <a:pt x="606208" y="0"/>
                </a:cubicBezTo>
                <a:close/>
              </a:path>
            </a:pathLst>
          </a:custGeom>
          <a:gradFill>
            <a:gsLst>
              <a:gs pos="0">
                <a:srgbClr val="0E9185">
                  <a:alpha val="40000"/>
                </a:srgbClr>
              </a:gs>
              <a:gs pos="100000">
                <a:srgbClr val="0E9185">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3"/>
          <p:cNvSpPr/>
          <p:nvPr/>
        </p:nvSpPr>
        <p:spPr>
          <a:xfrm rot="-1800000">
            <a:off x="211877" y="204349"/>
            <a:ext cx="782567" cy="600274"/>
          </a:xfrm>
          <a:custGeom>
            <a:rect b="b" l="l" r="r" t="t"/>
            <a:pathLst>
              <a:path extrusionOk="0" h="600274" w="782567">
                <a:moveTo>
                  <a:pt x="671837" y="475192"/>
                </a:moveTo>
                <a:lnTo>
                  <a:pt x="615271" y="521863"/>
                </a:lnTo>
                <a:cubicBezTo>
                  <a:pt x="541995" y="571367"/>
                  <a:pt x="453658" y="600274"/>
                  <a:pt x="358571" y="600274"/>
                </a:cubicBezTo>
                <a:cubicBezTo>
                  <a:pt x="263483" y="600274"/>
                  <a:pt x="175146" y="571368"/>
                  <a:pt x="101870" y="521863"/>
                </a:cubicBezTo>
                <a:lnTo>
                  <a:pt x="45304" y="475192"/>
                </a:lnTo>
                <a:close/>
                <a:moveTo>
                  <a:pt x="740292" y="395993"/>
                </a:moveTo>
                <a:lnTo>
                  <a:pt x="739283" y="397851"/>
                </a:lnTo>
                <a:lnTo>
                  <a:pt x="703932" y="440697"/>
                </a:lnTo>
                <a:lnTo>
                  <a:pt x="13209" y="440697"/>
                </a:lnTo>
                <a:lnTo>
                  <a:pt x="0" y="424688"/>
                </a:lnTo>
                <a:lnTo>
                  <a:pt x="16567" y="395993"/>
                </a:lnTo>
                <a:close/>
                <a:moveTo>
                  <a:pt x="782567" y="316794"/>
                </a:moveTo>
                <a:lnTo>
                  <a:pt x="781614" y="319862"/>
                </a:lnTo>
                <a:lnTo>
                  <a:pt x="759015" y="361498"/>
                </a:lnTo>
                <a:lnTo>
                  <a:pt x="36482" y="361498"/>
                </a:lnTo>
                <a:lnTo>
                  <a:pt x="62292" y="316795"/>
                </a:lnTo>
                <a:close/>
                <a:moveTo>
                  <a:pt x="676034" y="237596"/>
                </a:moveTo>
                <a:lnTo>
                  <a:pt x="753462" y="282299"/>
                </a:lnTo>
                <a:lnTo>
                  <a:pt x="82208" y="282300"/>
                </a:lnTo>
                <a:lnTo>
                  <a:pt x="108017" y="237596"/>
                </a:lnTo>
                <a:close/>
                <a:moveTo>
                  <a:pt x="538858" y="158398"/>
                </a:moveTo>
                <a:lnTo>
                  <a:pt x="616287" y="203101"/>
                </a:lnTo>
                <a:lnTo>
                  <a:pt x="127933" y="203101"/>
                </a:lnTo>
                <a:lnTo>
                  <a:pt x="153742" y="158398"/>
                </a:lnTo>
                <a:close/>
                <a:moveTo>
                  <a:pt x="401682" y="79199"/>
                </a:moveTo>
                <a:lnTo>
                  <a:pt x="479110" y="123902"/>
                </a:lnTo>
                <a:lnTo>
                  <a:pt x="173658" y="123902"/>
                </a:lnTo>
                <a:lnTo>
                  <a:pt x="199468" y="79199"/>
                </a:lnTo>
                <a:close/>
                <a:moveTo>
                  <a:pt x="264505" y="0"/>
                </a:moveTo>
                <a:lnTo>
                  <a:pt x="341934" y="44703"/>
                </a:lnTo>
                <a:lnTo>
                  <a:pt x="219384" y="44704"/>
                </a:lnTo>
                <a:lnTo>
                  <a:pt x="245193" y="0"/>
                </a:lnTo>
                <a:close/>
              </a:path>
            </a:pathLst>
          </a:cu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 name="Google Shape;29;p3"/>
          <p:cNvGrpSpPr/>
          <p:nvPr/>
        </p:nvGrpSpPr>
        <p:grpSpPr>
          <a:xfrm>
            <a:off x="1075689" y="1742283"/>
            <a:ext cx="545783" cy="350519"/>
            <a:chOff x="-2609850" y="-1581150"/>
            <a:chExt cx="545783" cy="350519"/>
          </a:xfrm>
        </p:grpSpPr>
        <p:sp>
          <p:nvSpPr>
            <p:cNvPr id="30" name="Google Shape;30;p3"/>
            <p:cNvSpPr/>
            <p:nvPr/>
          </p:nvSpPr>
          <p:spPr>
            <a:xfrm>
              <a:off x="-260985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3"/>
            <p:cNvSpPr/>
            <p:nvPr/>
          </p:nvSpPr>
          <p:spPr>
            <a:xfrm>
              <a:off x="-252650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3"/>
            <p:cNvSpPr/>
            <p:nvPr/>
          </p:nvSpPr>
          <p:spPr>
            <a:xfrm>
              <a:off x="-2443162"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3"/>
            <p:cNvSpPr/>
            <p:nvPr/>
          </p:nvSpPr>
          <p:spPr>
            <a:xfrm>
              <a:off x="-2359818"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3"/>
            <p:cNvSpPr/>
            <p:nvPr/>
          </p:nvSpPr>
          <p:spPr>
            <a:xfrm>
              <a:off x="-2276474"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3"/>
            <p:cNvSpPr/>
            <p:nvPr/>
          </p:nvSpPr>
          <p:spPr>
            <a:xfrm>
              <a:off x="-219313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3"/>
            <p:cNvSpPr/>
            <p:nvPr/>
          </p:nvSpPr>
          <p:spPr>
            <a:xfrm>
              <a:off x="-210978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3"/>
            <p:cNvSpPr/>
            <p:nvPr/>
          </p:nvSpPr>
          <p:spPr>
            <a:xfrm>
              <a:off x="-260985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3"/>
            <p:cNvSpPr/>
            <p:nvPr/>
          </p:nvSpPr>
          <p:spPr>
            <a:xfrm>
              <a:off x="-252650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3"/>
            <p:cNvSpPr/>
            <p:nvPr/>
          </p:nvSpPr>
          <p:spPr>
            <a:xfrm>
              <a:off x="-2443162"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3"/>
            <p:cNvSpPr/>
            <p:nvPr/>
          </p:nvSpPr>
          <p:spPr>
            <a:xfrm>
              <a:off x="-2359818"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3"/>
            <p:cNvSpPr/>
            <p:nvPr/>
          </p:nvSpPr>
          <p:spPr>
            <a:xfrm>
              <a:off x="-2276474"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3"/>
            <p:cNvSpPr/>
            <p:nvPr/>
          </p:nvSpPr>
          <p:spPr>
            <a:xfrm>
              <a:off x="-219313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3"/>
            <p:cNvSpPr/>
            <p:nvPr/>
          </p:nvSpPr>
          <p:spPr>
            <a:xfrm>
              <a:off x="-210978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3"/>
            <p:cNvSpPr/>
            <p:nvPr/>
          </p:nvSpPr>
          <p:spPr>
            <a:xfrm>
              <a:off x="-260985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3"/>
            <p:cNvSpPr/>
            <p:nvPr/>
          </p:nvSpPr>
          <p:spPr>
            <a:xfrm>
              <a:off x="-252650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 name="Google Shape;46;p3"/>
            <p:cNvSpPr/>
            <p:nvPr/>
          </p:nvSpPr>
          <p:spPr>
            <a:xfrm>
              <a:off x="-2443162"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3"/>
            <p:cNvSpPr/>
            <p:nvPr/>
          </p:nvSpPr>
          <p:spPr>
            <a:xfrm>
              <a:off x="-2359818"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p3"/>
            <p:cNvSpPr/>
            <p:nvPr/>
          </p:nvSpPr>
          <p:spPr>
            <a:xfrm>
              <a:off x="-2276474"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3"/>
            <p:cNvSpPr/>
            <p:nvPr/>
          </p:nvSpPr>
          <p:spPr>
            <a:xfrm>
              <a:off x="-219313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3"/>
            <p:cNvSpPr/>
            <p:nvPr/>
          </p:nvSpPr>
          <p:spPr>
            <a:xfrm>
              <a:off x="-210978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3"/>
            <p:cNvSpPr/>
            <p:nvPr/>
          </p:nvSpPr>
          <p:spPr>
            <a:xfrm>
              <a:off x="-260985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3"/>
            <p:cNvSpPr/>
            <p:nvPr/>
          </p:nvSpPr>
          <p:spPr>
            <a:xfrm>
              <a:off x="-252650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3"/>
            <p:cNvSpPr/>
            <p:nvPr/>
          </p:nvSpPr>
          <p:spPr>
            <a:xfrm>
              <a:off x="-2443162"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3"/>
            <p:cNvSpPr/>
            <p:nvPr/>
          </p:nvSpPr>
          <p:spPr>
            <a:xfrm>
              <a:off x="-2359818"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3"/>
            <p:cNvSpPr/>
            <p:nvPr/>
          </p:nvSpPr>
          <p:spPr>
            <a:xfrm>
              <a:off x="-2276474"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3"/>
            <p:cNvSpPr/>
            <p:nvPr/>
          </p:nvSpPr>
          <p:spPr>
            <a:xfrm>
              <a:off x="-219313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3"/>
            <p:cNvSpPr/>
            <p:nvPr/>
          </p:nvSpPr>
          <p:spPr>
            <a:xfrm>
              <a:off x="-210978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 name="Google Shape;58;p3"/>
            <p:cNvSpPr/>
            <p:nvPr/>
          </p:nvSpPr>
          <p:spPr>
            <a:xfrm>
              <a:off x="-260985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3"/>
            <p:cNvSpPr/>
            <p:nvPr/>
          </p:nvSpPr>
          <p:spPr>
            <a:xfrm>
              <a:off x="-252650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3"/>
            <p:cNvSpPr/>
            <p:nvPr/>
          </p:nvSpPr>
          <p:spPr>
            <a:xfrm>
              <a:off x="-2443162"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3"/>
            <p:cNvSpPr/>
            <p:nvPr/>
          </p:nvSpPr>
          <p:spPr>
            <a:xfrm>
              <a:off x="-2359818"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3"/>
            <p:cNvSpPr/>
            <p:nvPr/>
          </p:nvSpPr>
          <p:spPr>
            <a:xfrm>
              <a:off x="-2276474"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3"/>
            <p:cNvSpPr/>
            <p:nvPr/>
          </p:nvSpPr>
          <p:spPr>
            <a:xfrm>
              <a:off x="-219313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3"/>
            <p:cNvSpPr/>
            <p:nvPr/>
          </p:nvSpPr>
          <p:spPr>
            <a:xfrm>
              <a:off x="-210978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5" name="Google Shape;65;p3"/>
          <p:cNvGrpSpPr/>
          <p:nvPr/>
        </p:nvGrpSpPr>
        <p:grpSpPr>
          <a:xfrm rot="10800000">
            <a:off x="10618513" y="3667893"/>
            <a:ext cx="545783" cy="350519"/>
            <a:chOff x="-2609850" y="-1581150"/>
            <a:chExt cx="545783" cy="350519"/>
          </a:xfrm>
        </p:grpSpPr>
        <p:sp>
          <p:nvSpPr>
            <p:cNvPr id="66" name="Google Shape;66;p3"/>
            <p:cNvSpPr/>
            <p:nvPr/>
          </p:nvSpPr>
          <p:spPr>
            <a:xfrm>
              <a:off x="-260985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3"/>
            <p:cNvSpPr/>
            <p:nvPr/>
          </p:nvSpPr>
          <p:spPr>
            <a:xfrm>
              <a:off x="-252650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3"/>
            <p:cNvSpPr/>
            <p:nvPr/>
          </p:nvSpPr>
          <p:spPr>
            <a:xfrm>
              <a:off x="-2443162"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3"/>
            <p:cNvSpPr/>
            <p:nvPr/>
          </p:nvSpPr>
          <p:spPr>
            <a:xfrm>
              <a:off x="-2359818"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3"/>
            <p:cNvSpPr/>
            <p:nvPr/>
          </p:nvSpPr>
          <p:spPr>
            <a:xfrm>
              <a:off x="-2276474"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3"/>
            <p:cNvSpPr/>
            <p:nvPr/>
          </p:nvSpPr>
          <p:spPr>
            <a:xfrm>
              <a:off x="-219313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3"/>
            <p:cNvSpPr/>
            <p:nvPr/>
          </p:nvSpPr>
          <p:spPr>
            <a:xfrm>
              <a:off x="-210978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3"/>
            <p:cNvSpPr/>
            <p:nvPr/>
          </p:nvSpPr>
          <p:spPr>
            <a:xfrm>
              <a:off x="-260985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3"/>
            <p:cNvSpPr/>
            <p:nvPr/>
          </p:nvSpPr>
          <p:spPr>
            <a:xfrm>
              <a:off x="-252650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3"/>
            <p:cNvSpPr/>
            <p:nvPr/>
          </p:nvSpPr>
          <p:spPr>
            <a:xfrm>
              <a:off x="-2443162"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3"/>
            <p:cNvSpPr/>
            <p:nvPr/>
          </p:nvSpPr>
          <p:spPr>
            <a:xfrm>
              <a:off x="-2359818"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3"/>
            <p:cNvSpPr/>
            <p:nvPr/>
          </p:nvSpPr>
          <p:spPr>
            <a:xfrm>
              <a:off x="-2276474"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3"/>
            <p:cNvSpPr/>
            <p:nvPr/>
          </p:nvSpPr>
          <p:spPr>
            <a:xfrm>
              <a:off x="-219313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3"/>
            <p:cNvSpPr/>
            <p:nvPr/>
          </p:nvSpPr>
          <p:spPr>
            <a:xfrm>
              <a:off x="-210978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3"/>
            <p:cNvSpPr/>
            <p:nvPr/>
          </p:nvSpPr>
          <p:spPr>
            <a:xfrm>
              <a:off x="-260985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3"/>
            <p:cNvSpPr/>
            <p:nvPr/>
          </p:nvSpPr>
          <p:spPr>
            <a:xfrm>
              <a:off x="-252650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3"/>
            <p:cNvSpPr/>
            <p:nvPr/>
          </p:nvSpPr>
          <p:spPr>
            <a:xfrm>
              <a:off x="-2443162"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3"/>
            <p:cNvSpPr/>
            <p:nvPr/>
          </p:nvSpPr>
          <p:spPr>
            <a:xfrm>
              <a:off x="-2359818"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3"/>
            <p:cNvSpPr/>
            <p:nvPr/>
          </p:nvSpPr>
          <p:spPr>
            <a:xfrm>
              <a:off x="-2276474"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3"/>
            <p:cNvSpPr/>
            <p:nvPr/>
          </p:nvSpPr>
          <p:spPr>
            <a:xfrm>
              <a:off x="-219313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3"/>
            <p:cNvSpPr/>
            <p:nvPr/>
          </p:nvSpPr>
          <p:spPr>
            <a:xfrm>
              <a:off x="-210978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3"/>
            <p:cNvSpPr/>
            <p:nvPr/>
          </p:nvSpPr>
          <p:spPr>
            <a:xfrm>
              <a:off x="-260985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3"/>
            <p:cNvSpPr/>
            <p:nvPr/>
          </p:nvSpPr>
          <p:spPr>
            <a:xfrm>
              <a:off x="-252650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3"/>
            <p:cNvSpPr/>
            <p:nvPr/>
          </p:nvSpPr>
          <p:spPr>
            <a:xfrm>
              <a:off x="-2443162"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3"/>
            <p:cNvSpPr/>
            <p:nvPr/>
          </p:nvSpPr>
          <p:spPr>
            <a:xfrm>
              <a:off x="-2359818"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3"/>
            <p:cNvSpPr/>
            <p:nvPr/>
          </p:nvSpPr>
          <p:spPr>
            <a:xfrm>
              <a:off x="-2276474"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3"/>
            <p:cNvSpPr/>
            <p:nvPr/>
          </p:nvSpPr>
          <p:spPr>
            <a:xfrm>
              <a:off x="-219313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3"/>
            <p:cNvSpPr/>
            <p:nvPr/>
          </p:nvSpPr>
          <p:spPr>
            <a:xfrm>
              <a:off x="-210978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3"/>
            <p:cNvSpPr/>
            <p:nvPr/>
          </p:nvSpPr>
          <p:spPr>
            <a:xfrm>
              <a:off x="-260985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3"/>
            <p:cNvSpPr/>
            <p:nvPr/>
          </p:nvSpPr>
          <p:spPr>
            <a:xfrm>
              <a:off x="-252650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 name="Google Shape;96;p3"/>
            <p:cNvSpPr/>
            <p:nvPr/>
          </p:nvSpPr>
          <p:spPr>
            <a:xfrm>
              <a:off x="-2443162"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 name="Google Shape;97;p3"/>
            <p:cNvSpPr/>
            <p:nvPr/>
          </p:nvSpPr>
          <p:spPr>
            <a:xfrm>
              <a:off x="-2359818"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3"/>
            <p:cNvSpPr/>
            <p:nvPr/>
          </p:nvSpPr>
          <p:spPr>
            <a:xfrm>
              <a:off x="-2276474"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3"/>
            <p:cNvSpPr/>
            <p:nvPr/>
          </p:nvSpPr>
          <p:spPr>
            <a:xfrm>
              <a:off x="-219313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3"/>
            <p:cNvSpPr/>
            <p:nvPr/>
          </p:nvSpPr>
          <p:spPr>
            <a:xfrm>
              <a:off x="-210978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101" name="Google Shape;101;p3"/>
          <p:cNvCxnSpPr/>
          <p:nvPr/>
        </p:nvCxnSpPr>
        <p:spPr>
          <a:xfrm>
            <a:off x="2561839" y="3911917"/>
            <a:ext cx="2362200" cy="0"/>
          </a:xfrm>
          <a:prstGeom prst="straightConnector1">
            <a:avLst/>
          </a:prstGeom>
          <a:noFill/>
          <a:ln cap="flat" cmpd="sng" w="9525">
            <a:solidFill>
              <a:schemeClr val="lt1"/>
            </a:solidFill>
            <a:prstDash val="solid"/>
            <a:miter lim="800000"/>
            <a:headEnd len="sm" w="sm" type="none"/>
            <a:tailEnd len="sm" w="sm" type="none"/>
          </a:ln>
        </p:spPr>
      </p:cxnSp>
      <p:sp>
        <p:nvSpPr>
          <p:cNvPr id="102" name="Google Shape;102;p3"/>
          <p:cNvSpPr/>
          <p:nvPr/>
        </p:nvSpPr>
        <p:spPr>
          <a:xfrm>
            <a:off x="2593818" y="3756388"/>
            <a:ext cx="3213100" cy="129214"/>
          </a:xfrm>
          <a:prstGeom prst="parallelogram">
            <a:avLst>
              <a:gd fmla="val 131161" name="adj"/>
            </a:avLst>
          </a:prstGeom>
          <a:gradFill>
            <a:gsLst>
              <a:gs pos="0">
                <a:srgbClr val="FFFFFF">
                  <a:alpha val="49803"/>
                </a:srgbClr>
              </a:gs>
              <a:gs pos="51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3" name="Google Shape;103;p3"/>
          <p:cNvCxnSpPr/>
          <p:nvPr/>
        </p:nvCxnSpPr>
        <p:spPr>
          <a:xfrm>
            <a:off x="6553736" y="2024124"/>
            <a:ext cx="2362200" cy="0"/>
          </a:xfrm>
          <a:prstGeom prst="straightConnector1">
            <a:avLst/>
          </a:prstGeom>
          <a:noFill/>
          <a:ln cap="flat" cmpd="sng" w="9525">
            <a:solidFill>
              <a:schemeClr val="lt1"/>
            </a:solidFill>
            <a:prstDash val="solid"/>
            <a:miter lim="800000"/>
            <a:headEnd len="sm" w="sm" type="none"/>
            <a:tailEnd len="sm" w="sm" type="none"/>
          </a:ln>
        </p:spPr>
      </p:cxnSp>
      <p:sp>
        <p:nvSpPr>
          <p:cNvPr id="104" name="Google Shape;104;p3"/>
          <p:cNvSpPr/>
          <p:nvPr/>
        </p:nvSpPr>
        <p:spPr>
          <a:xfrm>
            <a:off x="6585715" y="1868595"/>
            <a:ext cx="3213100" cy="129214"/>
          </a:xfrm>
          <a:prstGeom prst="parallelogram">
            <a:avLst>
              <a:gd fmla="val 131161" name="adj"/>
            </a:avLst>
          </a:prstGeom>
          <a:gradFill>
            <a:gsLst>
              <a:gs pos="0">
                <a:srgbClr val="FFFFFF">
                  <a:alpha val="49803"/>
                </a:srgbClr>
              </a:gs>
              <a:gs pos="51000">
                <a:srgbClr val="FFFFFF">
                  <a:alpha val="0"/>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4" name="Shape 344"/>
        <p:cNvGrpSpPr/>
        <p:nvPr/>
      </p:nvGrpSpPr>
      <p:grpSpPr>
        <a:xfrm>
          <a:off x="0" y="0"/>
          <a:ext cx="0" cy="0"/>
          <a:chOff x="0" y="0"/>
          <a:chExt cx="0" cy="0"/>
        </a:xfrm>
      </p:grpSpPr>
      <p:sp>
        <p:nvSpPr>
          <p:cNvPr id="345" name="Google Shape;345;p23"/>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346" name="Google Shape;346;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7" name="Shape 347"/>
        <p:cNvGrpSpPr/>
        <p:nvPr/>
      </p:nvGrpSpPr>
      <p:grpSpPr>
        <a:xfrm>
          <a:off x="0" y="0"/>
          <a:ext cx="0" cy="0"/>
          <a:chOff x="0" y="0"/>
          <a:chExt cx="0" cy="0"/>
        </a:xfrm>
      </p:grpSpPr>
      <p:sp>
        <p:nvSpPr>
          <p:cNvPr id="348" name="Google Shape;348;p2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349" name="Google Shape;349;p2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350" name="Google Shape;350;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 name="Shape 351"/>
        <p:cNvGrpSpPr/>
        <p:nvPr/>
      </p:nvGrpSpPr>
      <p:grpSpPr>
        <a:xfrm>
          <a:off x="0" y="0"/>
          <a:ext cx="0" cy="0"/>
          <a:chOff x="0" y="0"/>
          <a:chExt cx="0" cy="0"/>
        </a:xfrm>
      </p:grpSpPr>
      <p:sp>
        <p:nvSpPr>
          <p:cNvPr id="352" name="Google Shape;352;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106" name="Shape 106"/>
        <p:cNvGrpSpPr/>
        <p:nvPr/>
      </p:nvGrpSpPr>
      <p:grpSpPr>
        <a:xfrm>
          <a:off x="0" y="0"/>
          <a:ext cx="0" cy="0"/>
          <a:chOff x="0" y="0"/>
          <a:chExt cx="0" cy="0"/>
        </a:xfrm>
      </p:grpSpPr>
      <p:pic>
        <p:nvPicPr>
          <p:cNvPr descr="飞机在飞行&#10;&#10;描述已自动生成" id="107" name="Google Shape;107;p4"/>
          <p:cNvPicPr preferRelativeResize="0"/>
          <p:nvPr/>
        </p:nvPicPr>
        <p:blipFill rotWithShape="1">
          <a:blip r:embed="rId2">
            <a:alphaModFix/>
          </a:blip>
          <a:srcRect b="0" l="14860" r="49999" t="0"/>
          <a:stretch/>
        </p:blipFill>
        <p:spPr>
          <a:xfrm>
            <a:off x="9046240" y="0"/>
            <a:ext cx="3614837" cy="6858000"/>
          </a:xfrm>
          <a:custGeom>
            <a:rect b="b" l="l" r="r" t="t"/>
            <a:pathLst>
              <a:path extrusionOk="0" h="6858000" w="3614837">
                <a:moveTo>
                  <a:pt x="440685" y="0"/>
                </a:moveTo>
                <a:lnTo>
                  <a:pt x="3614837" y="0"/>
                </a:lnTo>
                <a:lnTo>
                  <a:pt x="3174152" y="6858000"/>
                </a:lnTo>
                <a:lnTo>
                  <a:pt x="0" y="6858000"/>
                </a:lnTo>
                <a:close/>
              </a:path>
            </a:pathLst>
          </a:custGeom>
          <a:noFill/>
          <a:ln>
            <a:noFill/>
          </a:ln>
        </p:spPr>
      </p:pic>
      <p:pic>
        <p:nvPicPr>
          <p:cNvPr descr="图片包含 图形用户界面&#10;&#10;描述已自动生成" id="108" name="Google Shape;108;p4"/>
          <p:cNvPicPr preferRelativeResize="0"/>
          <p:nvPr/>
        </p:nvPicPr>
        <p:blipFill rotWithShape="1">
          <a:blip r:embed="rId3">
            <a:alphaModFix/>
          </a:blip>
          <a:srcRect b="0" l="50340" r="14519" t="0"/>
          <a:stretch/>
        </p:blipFill>
        <p:spPr>
          <a:xfrm>
            <a:off x="5883724" y="0"/>
            <a:ext cx="3614837" cy="6858000"/>
          </a:xfrm>
          <a:custGeom>
            <a:rect b="b" l="l" r="r" t="t"/>
            <a:pathLst>
              <a:path extrusionOk="0" h="6858000" w="3614837">
                <a:moveTo>
                  <a:pt x="440685" y="0"/>
                </a:moveTo>
                <a:lnTo>
                  <a:pt x="3614837" y="0"/>
                </a:lnTo>
                <a:lnTo>
                  <a:pt x="3174152" y="6858000"/>
                </a:lnTo>
                <a:lnTo>
                  <a:pt x="0" y="6858000"/>
                </a:lnTo>
                <a:close/>
              </a:path>
            </a:pathLst>
          </a:custGeom>
          <a:noFill/>
          <a:ln>
            <a:noFill/>
          </a:ln>
        </p:spPr>
      </p:pic>
      <p:pic>
        <p:nvPicPr>
          <p:cNvPr descr="人拿着笔记本电脑&#10;&#10;描述已自动生成" id="109" name="Google Shape;109;p4"/>
          <p:cNvPicPr preferRelativeResize="0"/>
          <p:nvPr/>
        </p:nvPicPr>
        <p:blipFill rotWithShape="1">
          <a:blip r:embed="rId4">
            <a:alphaModFix/>
          </a:blip>
          <a:srcRect b="0" l="22581" r="42241" t="0"/>
          <a:stretch/>
        </p:blipFill>
        <p:spPr>
          <a:xfrm>
            <a:off x="2710759" y="0"/>
            <a:ext cx="3614836" cy="6858000"/>
          </a:xfrm>
          <a:custGeom>
            <a:rect b="b" l="l" r="r" t="t"/>
            <a:pathLst>
              <a:path extrusionOk="0" h="6858000" w="3614836">
                <a:moveTo>
                  <a:pt x="440685" y="0"/>
                </a:moveTo>
                <a:lnTo>
                  <a:pt x="3614836" y="0"/>
                </a:lnTo>
                <a:lnTo>
                  <a:pt x="3174152" y="6858000"/>
                </a:lnTo>
                <a:lnTo>
                  <a:pt x="0" y="6858000"/>
                </a:lnTo>
                <a:close/>
              </a:path>
            </a:pathLst>
          </a:custGeom>
          <a:noFill/>
          <a:ln>
            <a:noFill/>
          </a:ln>
        </p:spPr>
      </p:pic>
      <p:pic>
        <p:nvPicPr>
          <p:cNvPr descr="电脑主机&#10;&#10;低可信度描述已自动生成" id="110" name="Google Shape;110;p4"/>
          <p:cNvPicPr preferRelativeResize="0"/>
          <p:nvPr/>
        </p:nvPicPr>
        <p:blipFill rotWithShape="1">
          <a:blip r:embed="rId5">
            <a:alphaModFix/>
          </a:blip>
          <a:srcRect b="0" l="19877" r="42577" t="0"/>
          <a:stretch/>
        </p:blipFill>
        <p:spPr>
          <a:xfrm>
            <a:off x="-454816" y="0"/>
            <a:ext cx="3614837" cy="6858000"/>
          </a:xfrm>
          <a:custGeom>
            <a:rect b="b" l="l" r="r" t="t"/>
            <a:pathLst>
              <a:path extrusionOk="0" h="6858000" w="3614837">
                <a:moveTo>
                  <a:pt x="440685" y="0"/>
                </a:moveTo>
                <a:lnTo>
                  <a:pt x="3614837" y="0"/>
                </a:lnTo>
                <a:lnTo>
                  <a:pt x="3174152" y="6858000"/>
                </a:lnTo>
                <a:lnTo>
                  <a:pt x="0" y="6858000"/>
                </a:lnTo>
                <a:close/>
              </a:path>
            </a:pathLst>
          </a:custGeom>
          <a:noFill/>
          <a:ln>
            <a:noFill/>
          </a:ln>
        </p:spPr>
      </p:pic>
      <p:cxnSp>
        <p:nvCxnSpPr>
          <p:cNvPr id="111" name="Google Shape;111;p4"/>
          <p:cNvCxnSpPr/>
          <p:nvPr/>
        </p:nvCxnSpPr>
        <p:spPr>
          <a:xfrm flipH="1">
            <a:off x="2715211" y="-46653"/>
            <a:ext cx="447871" cy="6876661"/>
          </a:xfrm>
          <a:prstGeom prst="straightConnector1">
            <a:avLst/>
          </a:prstGeom>
          <a:noFill/>
          <a:ln cap="flat" cmpd="sng" w="60325">
            <a:solidFill>
              <a:schemeClr val="lt1"/>
            </a:solidFill>
            <a:prstDash val="solid"/>
            <a:miter lim="800000"/>
            <a:headEnd len="sm" w="sm" type="none"/>
            <a:tailEnd len="sm" w="sm" type="none"/>
          </a:ln>
        </p:spPr>
      </p:cxnSp>
      <p:cxnSp>
        <p:nvCxnSpPr>
          <p:cNvPr id="112" name="Google Shape;112;p4"/>
          <p:cNvCxnSpPr/>
          <p:nvPr/>
        </p:nvCxnSpPr>
        <p:spPr>
          <a:xfrm flipH="1">
            <a:off x="5872067" y="-46653"/>
            <a:ext cx="447871" cy="6876661"/>
          </a:xfrm>
          <a:prstGeom prst="straightConnector1">
            <a:avLst/>
          </a:prstGeom>
          <a:noFill/>
          <a:ln cap="flat" cmpd="sng" w="60325">
            <a:solidFill>
              <a:schemeClr val="lt1"/>
            </a:solidFill>
            <a:prstDash val="solid"/>
            <a:miter lim="800000"/>
            <a:headEnd len="sm" w="sm" type="none"/>
            <a:tailEnd len="sm" w="sm" type="none"/>
          </a:ln>
        </p:spPr>
      </p:cxnSp>
      <p:cxnSp>
        <p:nvCxnSpPr>
          <p:cNvPr id="113" name="Google Shape;113;p4"/>
          <p:cNvCxnSpPr/>
          <p:nvPr/>
        </p:nvCxnSpPr>
        <p:spPr>
          <a:xfrm flipH="1">
            <a:off x="9045150" y="-46653"/>
            <a:ext cx="447871" cy="6876661"/>
          </a:xfrm>
          <a:prstGeom prst="straightConnector1">
            <a:avLst/>
          </a:prstGeom>
          <a:noFill/>
          <a:ln cap="flat" cmpd="sng" w="60325">
            <a:solidFill>
              <a:schemeClr val="lt1"/>
            </a:solidFill>
            <a:prstDash val="solid"/>
            <a:miter lim="800000"/>
            <a:headEnd len="sm" w="sm" type="none"/>
            <a:tailEnd len="sm" w="sm" type="none"/>
          </a:ln>
        </p:spPr>
      </p:cxnSp>
      <p:sp>
        <p:nvSpPr>
          <p:cNvPr id="114" name="Google Shape;114;p4"/>
          <p:cNvSpPr/>
          <p:nvPr/>
        </p:nvSpPr>
        <p:spPr>
          <a:xfrm>
            <a:off x="0" y="-23326"/>
            <a:ext cx="12192000" cy="6904653"/>
          </a:xfrm>
          <a:prstGeom prst="rect">
            <a:avLst/>
          </a:pr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4"/>
          <p:cNvSpPr txBox="1"/>
          <p:nvPr/>
        </p:nvSpPr>
        <p:spPr>
          <a:xfrm>
            <a:off x="4759152" y="768882"/>
            <a:ext cx="2673699" cy="1354217"/>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GB" sz="8800">
                <a:solidFill>
                  <a:schemeClr val="accent2"/>
                </a:solidFill>
                <a:latin typeface="Arial"/>
                <a:ea typeface="Arial"/>
                <a:cs typeface="Arial"/>
                <a:sym typeface="Arial"/>
              </a:rPr>
              <a:t>目录</a:t>
            </a:r>
            <a:endParaRPr/>
          </a:p>
        </p:txBody>
      </p:sp>
      <p:sp>
        <p:nvSpPr>
          <p:cNvPr id="116" name="Google Shape;116;p4"/>
          <p:cNvSpPr txBox="1"/>
          <p:nvPr/>
        </p:nvSpPr>
        <p:spPr>
          <a:xfrm>
            <a:off x="4830284" y="2143463"/>
            <a:ext cx="2531437" cy="276999"/>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GB" sz="1800">
                <a:solidFill>
                  <a:schemeClr val="lt1"/>
                </a:solidFill>
                <a:latin typeface="Arial"/>
                <a:ea typeface="Arial"/>
                <a:cs typeface="Arial"/>
                <a:sym typeface="Arial"/>
              </a:rPr>
              <a:t>CONTENTS</a:t>
            </a:r>
            <a:endParaRPr sz="1800">
              <a:solidFill>
                <a:schemeClr val="lt1"/>
              </a:solidFill>
              <a:latin typeface="Arial"/>
              <a:ea typeface="Arial"/>
              <a:cs typeface="Arial"/>
              <a:sym typeface="Arial"/>
            </a:endParaRPr>
          </a:p>
        </p:txBody>
      </p:sp>
      <p:pic>
        <p:nvPicPr>
          <p:cNvPr id="117" name="Google Shape;117;p4"/>
          <p:cNvPicPr preferRelativeResize="0"/>
          <p:nvPr/>
        </p:nvPicPr>
        <p:blipFill rotWithShape="1">
          <a:blip r:embed="rId6">
            <a:alphaModFix/>
          </a:blip>
          <a:srcRect b="0" l="0" r="0" t="0"/>
          <a:stretch/>
        </p:blipFill>
        <p:spPr>
          <a:xfrm>
            <a:off x="4713577" y="1753450"/>
            <a:ext cx="1462795" cy="257614"/>
          </a:xfrm>
          <a:prstGeom prst="rect">
            <a:avLst/>
          </a:prstGeom>
          <a:noFill/>
          <a:ln>
            <a:noFill/>
          </a:ln>
        </p:spPr>
      </p:pic>
      <p:pic>
        <p:nvPicPr>
          <p:cNvPr id="118" name="Google Shape;118;p4"/>
          <p:cNvPicPr preferRelativeResize="0"/>
          <p:nvPr/>
        </p:nvPicPr>
        <p:blipFill rotWithShape="1">
          <a:blip r:embed="rId7">
            <a:alphaModFix/>
          </a:blip>
          <a:srcRect b="0" l="0" r="0" t="0"/>
          <a:stretch/>
        </p:blipFill>
        <p:spPr>
          <a:xfrm rot="6300000">
            <a:off x="6746435" y="1602042"/>
            <a:ext cx="413676" cy="422927"/>
          </a:xfrm>
          <a:prstGeom prst="rect">
            <a:avLst/>
          </a:prstGeom>
          <a:noFill/>
          <a:ln>
            <a:noFill/>
          </a:ln>
        </p:spPr>
      </p:pic>
      <p:grpSp>
        <p:nvGrpSpPr>
          <p:cNvPr id="119" name="Google Shape;119;p4"/>
          <p:cNvGrpSpPr/>
          <p:nvPr/>
        </p:nvGrpSpPr>
        <p:grpSpPr>
          <a:xfrm>
            <a:off x="71441" y="177001"/>
            <a:ext cx="545783" cy="350519"/>
            <a:chOff x="-2609850" y="-1581150"/>
            <a:chExt cx="545783" cy="350519"/>
          </a:xfrm>
        </p:grpSpPr>
        <p:sp>
          <p:nvSpPr>
            <p:cNvPr id="120" name="Google Shape;120;p4"/>
            <p:cNvSpPr/>
            <p:nvPr/>
          </p:nvSpPr>
          <p:spPr>
            <a:xfrm>
              <a:off x="-260985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4"/>
            <p:cNvSpPr/>
            <p:nvPr/>
          </p:nvSpPr>
          <p:spPr>
            <a:xfrm>
              <a:off x="-252650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4"/>
            <p:cNvSpPr/>
            <p:nvPr/>
          </p:nvSpPr>
          <p:spPr>
            <a:xfrm>
              <a:off x="-2443162"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4"/>
            <p:cNvSpPr/>
            <p:nvPr/>
          </p:nvSpPr>
          <p:spPr>
            <a:xfrm>
              <a:off x="-2359818"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4"/>
            <p:cNvSpPr/>
            <p:nvPr/>
          </p:nvSpPr>
          <p:spPr>
            <a:xfrm>
              <a:off x="-2276474"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4"/>
            <p:cNvSpPr/>
            <p:nvPr/>
          </p:nvSpPr>
          <p:spPr>
            <a:xfrm>
              <a:off x="-219313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4"/>
            <p:cNvSpPr/>
            <p:nvPr/>
          </p:nvSpPr>
          <p:spPr>
            <a:xfrm>
              <a:off x="-210978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4"/>
            <p:cNvSpPr/>
            <p:nvPr/>
          </p:nvSpPr>
          <p:spPr>
            <a:xfrm>
              <a:off x="-260985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4"/>
            <p:cNvSpPr/>
            <p:nvPr/>
          </p:nvSpPr>
          <p:spPr>
            <a:xfrm>
              <a:off x="-252650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4"/>
            <p:cNvSpPr/>
            <p:nvPr/>
          </p:nvSpPr>
          <p:spPr>
            <a:xfrm>
              <a:off x="-2443162"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4"/>
            <p:cNvSpPr/>
            <p:nvPr/>
          </p:nvSpPr>
          <p:spPr>
            <a:xfrm>
              <a:off x="-2359818"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4"/>
            <p:cNvSpPr/>
            <p:nvPr/>
          </p:nvSpPr>
          <p:spPr>
            <a:xfrm>
              <a:off x="-2276474"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4"/>
            <p:cNvSpPr/>
            <p:nvPr/>
          </p:nvSpPr>
          <p:spPr>
            <a:xfrm>
              <a:off x="-219313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4"/>
            <p:cNvSpPr/>
            <p:nvPr/>
          </p:nvSpPr>
          <p:spPr>
            <a:xfrm>
              <a:off x="-210978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4"/>
            <p:cNvSpPr/>
            <p:nvPr/>
          </p:nvSpPr>
          <p:spPr>
            <a:xfrm>
              <a:off x="-260985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4"/>
            <p:cNvSpPr/>
            <p:nvPr/>
          </p:nvSpPr>
          <p:spPr>
            <a:xfrm>
              <a:off x="-252650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
            <p:cNvSpPr/>
            <p:nvPr/>
          </p:nvSpPr>
          <p:spPr>
            <a:xfrm>
              <a:off x="-2443162"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4"/>
            <p:cNvSpPr/>
            <p:nvPr/>
          </p:nvSpPr>
          <p:spPr>
            <a:xfrm>
              <a:off x="-2359818"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4"/>
            <p:cNvSpPr/>
            <p:nvPr/>
          </p:nvSpPr>
          <p:spPr>
            <a:xfrm>
              <a:off x="-2276474"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4"/>
            <p:cNvSpPr/>
            <p:nvPr/>
          </p:nvSpPr>
          <p:spPr>
            <a:xfrm>
              <a:off x="-219313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4"/>
            <p:cNvSpPr/>
            <p:nvPr/>
          </p:nvSpPr>
          <p:spPr>
            <a:xfrm>
              <a:off x="-210978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4"/>
            <p:cNvSpPr/>
            <p:nvPr/>
          </p:nvSpPr>
          <p:spPr>
            <a:xfrm>
              <a:off x="-260985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4"/>
            <p:cNvSpPr/>
            <p:nvPr/>
          </p:nvSpPr>
          <p:spPr>
            <a:xfrm>
              <a:off x="-252650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4"/>
            <p:cNvSpPr/>
            <p:nvPr/>
          </p:nvSpPr>
          <p:spPr>
            <a:xfrm>
              <a:off x="-2443162"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4"/>
            <p:cNvSpPr/>
            <p:nvPr/>
          </p:nvSpPr>
          <p:spPr>
            <a:xfrm>
              <a:off x="-2359818"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4"/>
            <p:cNvSpPr/>
            <p:nvPr/>
          </p:nvSpPr>
          <p:spPr>
            <a:xfrm>
              <a:off x="-2276474"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4"/>
            <p:cNvSpPr/>
            <p:nvPr/>
          </p:nvSpPr>
          <p:spPr>
            <a:xfrm>
              <a:off x="-219313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4"/>
            <p:cNvSpPr/>
            <p:nvPr/>
          </p:nvSpPr>
          <p:spPr>
            <a:xfrm>
              <a:off x="-210978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4"/>
            <p:cNvSpPr/>
            <p:nvPr/>
          </p:nvSpPr>
          <p:spPr>
            <a:xfrm>
              <a:off x="-260985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4"/>
            <p:cNvSpPr/>
            <p:nvPr/>
          </p:nvSpPr>
          <p:spPr>
            <a:xfrm>
              <a:off x="-252650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4"/>
            <p:cNvSpPr/>
            <p:nvPr/>
          </p:nvSpPr>
          <p:spPr>
            <a:xfrm>
              <a:off x="-2443162"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4"/>
            <p:cNvSpPr/>
            <p:nvPr/>
          </p:nvSpPr>
          <p:spPr>
            <a:xfrm>
              <a:off x="-2359818"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4"/>
            <p:cNvSpPr/>
            <p:nvPr/>
          </p:nvSpPr>
          <p:spPr>
            <a:xfrm>
              <a:off x="-2276474"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4"/>
            <p:cNvSpPr/>
            <p:nvPr/>
          </p:nvSpPr>
          <p:spPr>
            <a:xfrm>
              <a:off x="-219313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4"/>
            <p:cNvSpPr/>
            <p:nvPr/>
          </p:nvSpPr>
          <p:spPr>
            <a:xfrm>
              <a:off x="-210978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155" name="Google Shape;155;p4"/>
          <p:cNvPicPr preferRelativeResize="0"/>
          <p:nvPr/>
        </p:nvPicPr>
        <p:blipFill rotWithShape="1">
          <a:blip r:embed="rId8">
            <a:alphaModFix amt="40000"/>
          </a:blip>
          <a:srcRect b="49140" l="0" r="0" t="0"/>
          <a:stretch/>
        </p:blipFill>
        <p:spPr>
          <a:xfrm>
            <a:off x="2" y="5327278"/>
            <a:ext cx="12917623" cy="1539205"/>
          </a:xfrm>
          <a:prstGeom prst="rect">
            <a:avLst/>
          </a:prstGeom>
          <a:noFill/>
          <a:ln>
            <a:noFill/>
          </a:ln>
        </p:spPr>
      </p:pic>
      <p:pic>
        <p:nvPicPr>
          <p:cNvPr id="156" name="Google Shape;156;p4"/>
          <p:cNvPicPr preferRelativeResize="0"/>
          <p:nvPr/>
        </p:nvPicPr>
        <p:blipFill rotWithShape="1">
          <a:blip r:embed="rId6">
            <a:alphaModFix/>
          </a:blip>
          <a:srcRect b="0" l="0" r="0" t="0"/>
          <a:stretch/>
        </p:blipFill>
        <p:spPr>
          <a:xfrm rot="5626606">
            <a:off x="551817" y="3689719"/>
            <a:ext cx="4738392" cy="257615"/>
          </a:xfrm>
          <a:prstGeom prst="rect">
            <a:avLst/>
          </a:prstGeom>
          <a:noFill/>
          <a:ln>
            <a:noFill/>
          </a:ln>
        </p:spPr>
      </p:pic>
      <p:pic>
        <p:nvPicPr>
          <p:cNvPr id="157" name="Google Shape;157;p4"/>
          <p:cNvPicPr preferRelativeResize="0"/>
          <p:nvPr/>
        </p:nvPicPr>
        <p:blipFill rotWithShape="1">
          <a:blip r:embed="rId6">
            <a:alphaModFix/>
          </a:blip>
          <a:srcRect b="0" l="0" r="0" t="0"/>
          <a:stretch/>
        </p:blipFill>
        <p:spPr>
          <a:xfrm rot="5626606">
            <a:off x="3631245" y="4999578"/>
            <a:ext cx="4738392" cy="257615"/>
          </a:xfrm>
          <a:prstGeom prst="rect">
            <a:avLst/>
          </a:prstGeom>
          <a:noFill/>
          <a:ln>
            <a:noFill/>
          </a:ln>
        </p:spPr>
      </p:pic>
      <p:pic>
        <p:nvPicPr>
          <p:cNvPr id="158" name="Google Shape;158;p4"/>
          <p:cNvPicPr preferRelativeResize="0"/>
          <p:nvPr/>
        </p:nvPicPr>
        <p:blipFill rotWithShape="1">
          <a:blip r:embed="rId6">
            <a:alphaModFix/>
          </a:blip>
          <a:srcRect b="0" l="0" r="0" t="0"/>
          <a:stretch/>
        </p:blipFill>
        <p:spPr>
          <a:xfrm rot="5626606">
            <a:off x="6938776" y="2473030"/>
            <a:ext cx="4738392" cy="257615"/>
          </a:xfrm>
          <a:prstGeom prst="rect">
            <a:avLst/>
          </a:prstGeom>
          <a:noFill/>
          <a:ln>
            <a:noFill/>
          </a:ln>
        </p:spPr>
      </p:pic>
      <p:grpSp>
        <p:nvGrpSpPr>
          <p:cNvPr id="159" name="Google Shape;159;p4"/>
          <p:cNvGrpSpPr/>
          <p:nvPr/>
        </p:nvGrpSpPr>
        <p:grpSpPr>
          <a:xfrm>
            <a:off x="10725435" y="204555"/>
            <a:ext cx="1255751" cy="492414"/>
            <a:chOff x="10725434" y="293455"/>
            <a:chExt cx="1255750" cy="492414"/>
          </a:xfrm>
        </p:grpSpPr>
        <p:sp>
          <p:nvSpPr>
            <p:cNvPr id="160" name="Google Shape;160;p4"/>
            <p:cNvSpPr/>
            <p:nvPr/>
          </p:nvSpPr>
          <p:spPr>
            <a:xfrm>
              <a:off x="11544752" y="293455"/>
              <a:ext cx="299634" cy="492414"/>
            </a:xfrm>
            <a:custGeom>
              <a:rect b="b" l="l" r="r" t="t"/>
              <a:pathLst>
                <a:path extrusionOk="0" h="492414" w="299634">
                  <a:moveTo>
                    <a:pt x="299635" y="163705"/>
                  </a:moveTo>
                  <a:lnTo>
                    <a:pt x="177923" y="163705"/>
                  </a:lnTo>
                  <a:lnTo>
                    <a:pt x="177923" y="0"/>
                  </a:lnTo>
                  <a:lnTo>
                    <a:pt x="119401" y="0"/>
                  </a:lnTo>
                  <a:lnTo>
                    <a:pt x="119401" y="163705"/>
                  </a:lnTo>
                  <a:lnTo>
                    <a:pt x="0" y="163705"/>
                  </a:lnTo>
                  <a:lnTo>
                    <a:pt x="0" y="219873"/>
                  </a:lnTo>
                  <a:lnTo>
                    <a:pt x="119401" y="219873"/>
                  </a:lnTo>
                  <a:lnTo>
                    <a:pt x="119401" y="492415"/>
                  </a:lnTo>
                  <a:lnTo>
                    <a:pt x="177923" y="492415"/>
                  </a:lnTo>
                  <a:lnTo>
                    <a:pt x="177923" y="219873"/>
                  </a:lnTo>
                  <a:lnTo>
                    <a:pt x="299635" y="219873"/>
                  </a:lnTo>
                  <a:lnTo>
                    <a:pt x="299635" y="163705"/>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4"/>
            <p:cNvSpPr/>
            <p:nvPr/>
          </p:nvSpPr>
          <p:spPr>
            <a:xfrm>
              <a:off x="11336412" y="294643"/>
              <a:ext cx="177923" cy="491226"/>
            </a:xfrm>
            <a:custGeom>
              <a:rect b="b" l="l" r="r" t="t"/>
              <a:pathLst>
                <a:path extrusionOk="0" h="491226" w="177923">
                  <a:moveTo>
                    <a:pt x="0" y="792"/>
                  </a:moveTo>
                  <a:lnTo>
                    <a:pt x="0" y="491226"/>
                  </a:lnTo>
                  <a:lnTo>
                    <a:pt x="177923" y="491226"/>
                  </a:lnTo>
                  <a:lnTo>
                    <a:pt x="177923" y="0"/>
                  </a:lnTo>
                  <a:lnTo>
                    <a:pt x="0" y="0"/>
                  </a:lnTo>
                  <a:close/>
                  <a:moveTo>
                    <a:pt x="124727" y="444390"/>
                  </a:moveTo>
                  <a:lnTo>
                    <a:pt x="53196" y="444390"/>
                  </a:lnTo>
                  <a:lnTo>
                    <a:pt x="53196" y="46836"/>
                  </a:lnTo>
                  <a:lnTo>
                    <a:pt x="124727" y="46836"/>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4"/>
            <p:cNvSpPr/>
            <p:nvPr/>
          </p:nvSpPr>
          <p:spPr>
            <a:xfrm>
              <a:off x="10912711" y="294643"/>
              <a:ext cx="210299" cy="491226"/>
            </a:xfrm>
            <a:custGeom>
              <a:rect b="b" l="l" r="r" t="t"/>
              <a:pathLst>
                <a:path extrusionOk="0" h="491226" w="210299">
                  <a:moveTo>
                    <a:pt x="210255" y="334014"/>
                  </a:moveTo>
                  <a:lnTo>
                    <a:pt x="210299" y="334014"/>
                  </a:lnTo>
                  <a:lnTo>
                    <a:pt x="210299" y="0"/>
                  </a:lnTo>
                  <a:lnTo>
                    <a:pt x="151776" y="0"/>
                  </a:lnTo>
                  <a:lnTo>
                    <a:pt x="151776" y="313347"/>
                  </a:lnTo>
                  <a:lnTo>
                    <a:pt x="0" y="491226"/>
                  </a:lnTo>
                  <a:lnTo>
                    <a:pt x="79190" y="491226"/>
                  </a:lnTo>
                  <a:lnTo>
                    <a:pt x="210299" y="334036"/>
                  </a:lnTo>
                  <a:lnTo>
                    <a:pt x="210255" y="334014"/>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4"/>
            <p:cNvSpPr/>
            <p:nvPr/>
          </p:nvSpPr>
          <p:spPr>
            <a:xfrm>
              <a:off x="11104104" y="634929"/>
              <a:ext cx="170704" cy="150939"/>
            </a:xfrm>
            <a:custGeom>
              <a:rect b="b" l="l" r="r" t="t"/>
              <a:pathLst>
                <a:path extrusionOk="0" h="150939" w="170704">
                  <a:moveTo>
                    <a:pt x="33960" y="0"/>
                  </a:moveTo>
                  <a:lnTo>
                    <a:pt x="0" y="37746"/>
                  </a:lnTo>
                  <a:lnTo>
                    <a:pt x="101837" y="150940"/>
                  </a:lnTo>
                  <a:lnTo>
                    <a:pt x="170704" y="150940"/>
                  </a:lnTo>
                  <a:lnTo>
                    <a:pt x="33960" y="0"/>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4"/>
            <p:cNvSpPr/>
            <p:nvPr/>
          </p:nvSpPr>
          <p:spPr>
            <a:xfrm>
              <a:off x="10725434" y="502895"/>
              <a:ext cx="58522" cy="282973"/>
            </a:xfrm>
            <a:custGeom>
              <a:rect b="b" l="l" r="r" t="t"/>
              <a:pathLst>
                <a:path extrusionOk="0" h="282973" w="58522">
                  <a:moveTo>
                    <a:pt x="0" y="0"/>
                  </a:moveTo>
                  <a:lnTo>
                    <a:pt x="58523" y="0"/>
                  </a:lnTo>
                  <a:lnTo>
                    <a:pt x="58523" y="282974"/>
                  </a:lnTo>
                  <a:lnTo>
                    <a:pt x="0" y="282974"/>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4"/>
            <p:cNvSpPr/>
            <p:nvPr/>
          </p:nvSpPr>
          <p:spPr>
            <a:xfrm>
              <a:off x="10954837" y="294643"/>
              <a:ext cx="58522" cy="280861"/>
            </a:xfrm>
            <a:custGeom>
              <a:rect b="b" l="l" r="r" t="t"/>
              <a:pathLst>
                <a:path extrusionOk="0" h="280861" w="58522">
                  <a:moveTo>
                    <a:pt x="0" y="0"/>
                  </a:moveTo>
                  <a:lnTo>
                    <a:pt x="58523" y="0"/>
                  </a:lnTo>
                  <a:lnTo>
                    <a:pt x="58523" y="280861"/>
                  </a:lnTo>
                  <a:lnTo>
                    <a:pt x="0" y="28086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4"/>
            <p:cNvSpPr/>
            <p:nvPr/>
          </p:nvSpPr>
          <p:spPr>
            <a:xfrm>
              <a:off x="11171959" y="294643"/>
              <a:ext cx="58522" cy="280861"/>
            </a:xfrm>
            <a:custGeom>
              <a:rect b="b" l="l" r="r" t="t"/>
              <a:pathLst>
                <a:path extrusionOk="0" h="280861" w="58522">
                  <a:moveTo>
                    <a:pt x="0" y="0"/>
                  </a:moveTo>
                  <a:lnTo>
                    <a:pt x="58523" y="0"/>
                  </a:lnTo>
                  <a:lnTo>
                    <a:pt x="58523" y="280861"/>
                  </a:lnTo>
                  <a:lnTo>
                    <a:pt x="0" y="28086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4"/>
            <p:cNvSpPr/>
            <p:nvPr/>
          </p:nvSpPr>
          <p:spPr>
            <a:xfrm>
              <a:off x="10725434" y="294643"/>
              <a:ext cx="187277" cy="491226"/>
            </a:xfrm>
            <a:custGeom>
              <a:rect b="b" l="l" r="r" t="t"/>
              <a:pathLst>
                <a:path extrusionOk="0" h="491226" w="187277">
                  <a:moveTo>
                    <a:pt x="187277" y="327411"/>
                  </a:moveTo>
                  <a:lnTo>
                    <a:pt x="187277" y="280597"/>
                  </a:lnTo>
                  <a:lnTo>
                    <a:pt x="159788" y="280597"/>
                  </a:lnTo>
                  <a:lnTo>
                    <a:pt x="159788" y="175194"/>
                  </a:lnTo>
                  <a:lnTo>
                    <a:pt x="187277" y="175194"/>
                  </a:lnTo>
                  <a:lnTo>
                    <a:pt x="187277" y="128358"/>
                  </a:lnTo>
                  <a:lnTo>
                    <a:pt x="159788" y="128358"/>
                  </a:lnTo>
                  <a:lnTo>
                    <a:pt x="159788" y="46836"/>
                  </a:lnTo>
                  <a:lnTo>
                    <a:pt x="187277" y="46836"/>
                  </a:lnTo>
                  <a:lnTo>
                    <a:pt x="187277" y="0"/>
                  </a:lnTo>
                  <a:lnTo>
                    <a:pt x="159788" y="0"/>
                  </a:lnTo>
                  <a:lnTo>
                    <a:pt x="101265" y="0"/>
                  </a:lnTo>
                  <a:lnTo>
                    <a:pt x="0" y="0"/>
                  </a:lnTo>
                  <a:lnTo>
                    <a:pt x="0" y="46836"/>
                  </a:lnTo>
                  <a:lnTo>
                    <a:pt x="101265" y="46836"/>
                  </a:lnTo>
                  <a:lnTo>
                    <a:pt x="101265" y="128358"/>
                  </a:lnTo>
                  <a:lnTo>
                    <a:pt x="0" y="128358"/>
                  </a:lnTo>
                  <a:lnTo>
                    <a:pt x="0" y="175194"/>
                  </a:lnTo>
                  <a:lnTo>
                    <a:pt x="101265" y="175194"/>
                  </a:lnTo>
                  <a:lnTo>
                    <a:pt x="101265" y="280597"/>
                  </a:lnTo>
                  <a:lnTo>
                    <a:pt x="101265" y="327411"/>
                  </a:lnTo>
                  <a:lnTo>
                    <a:pt x="101265" y="491226"/>
                  </a:lnTo>
                  <a:lnTo>
                    <a:pt x="159788" y="491226"/>
                  </a:lnTo>
                  <a:lnTo>
                    <a:pt x="159788" y="327411"/>
                  </a:lnTo>
                  <a:lnTo>
                    <a:pt x="187277" y="32741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4"/>
            <p:cNvSpPr/>
            <p:nvPr/>
          </p:nvSpPr>
          <p:spPr>
            <a:xfrm>
              <a:off x="11844861" y="293478"/>
              <a:ext cx="136323" cy="136290"/>
            </a:xfrm>
            <a:custGeom>
              <a:rect b="b" l="l" r="r" t="t"/>
              <a:pathLst>
                <a:path extrusionOk="0" h="136290" w="136323">
                  <a:moveTo>
                    <a:pt x="68217" y="136280"/>
                  </a:moveTo>
                  <a:cubicBezTo>
                    <a:pt x="50088" y="136604"/>
                    <a:pt x="32626" y="129438"/>
                    <a:pt x="19951" y="116472"/>
                  </a:cubicBezTo>
                  <a:cubicBezTo>
                    <a:pt x="6908" y="103837"/>
                    <a:pt x="-311" y="86361"/>
                    <a:pt x="10" y="68206"/>
                  </a:cubicBezTo>
                  <a:cubicBezTo>
                    <a:pt x="-287" y="50055"/>
                    <a:pt x="6930" y="32588"/>
                    <a:pt x="19951" y="19939"/>
                  </a:cubicBezTo>
                  <a:cubicBezTo>
                    <a:pt x="46586" y="-6646"/>
                    <a:pt x="89716" y="-6646"/>
                    <a:pt x="116352" y="19939"/>
                  </a:cubicBezTo>
                  <a:cubicBezTo>
                    <a:pt x="129388" y="32579"/>
                    <a:pt x="136613" y="50050"/>
                    <a:pt x="136314" y="68206"/>
                  </a:cubicBezTo>
                  <a:cubicBezTo>
                    <a:pt x="136620" y="86343"/>
                    <a:pt x="129392" y="103795"/>
                    <a:pt x="116352" y="116406"/>
                  </a:cubicBezTo>
                  <a:cubicBezTo>
                    <a:pt x="103734" y="129385"/>
                    <a:pt x="86315" y="136577"/>
                    <a:pt x="68217" y="136280"/>
                  </a:cubicBezTo>
                  <a:close/>
                  <a:moveTo>
                    <a:pt x="68217" y="10673"/>
                  </a:moveTo>
                  <a:cubicBezTo>
                    <a:pt x="52894" y="10423"/>
                    <a:pt x="38146" y="16507"/>
                    <a:pt x="27456" y="27488"/>
                  </a:cubicBezTo>
                  <a:cubicBezTo>
                    <a:pt x="16475" y="38157"/>
                    <a:pt x="10403" y="52898"/>
                    <a:pt x="10685" y="68206"/>
                  </a:cubicBezTo>
                  <a:cubicBezTo>
                    <a:pt x="10456" y="83487"/>
                    <a:pt x="16568" y="98180"/>
                    <a:pt x="27566" y="108791"/>
                  </a:cubicBezTo>
                  <a:cubicBezTo>
                    <a:pt x="38256" y="119772"/>
                    <a:pt x="53004" y="125856"/>
                    <a:pt x="68327" y="125606"/>
                  </a:cubicBezTo>
                  <a:cubicBezTo>
                    <a:pt x="83580" y="125860"/>
                    <a:pt x="98255" y="119771"/>
                    <a:pt x="108846" y="108791"/>
                  </a:cubicBezTo>
                  <a:cubicBezTo>
                    <a:pt x="119789" y="98150"/>
                    <a:pt x="125857" y="83467"/>
                    <a:pt x="125617" y="68206"/>
                  </a:cubicBezTo>
                  <a:cubicBezTo>
                    <a:pt x="125875" y="52909"/>
                    <a:pt x="119805" y="38185"/>
                    <a:pt x="108846" y="27510"/>
                  </a:cubicBezTo>
                  <a:cubicBezTo>
                    <a:pt x="98258" y="16522"/>
                    <a:pt x="83584" y="10425"/>
                    <a:pt x="68327" y="10673"/>
                  </a:cubicBezTo>
                  <a:close/>
                  <a:moveTo>
                    <a:pt x="101231" y="110816"/>
                  </a:moveTo>
                  <a:lnTo>
                    <a:pt x="85538" y="110816"/>
                  </a:lnTo>
                  <a:lnTo>
                    <a:pt x="76119" y="90017"/>
                  </a:lnTo>
                  <a:cubicBezTo>
                    <a:pt x="71321" y="79570"/>
                    <a:pt x="66186" y="74339"/>
                    <a:pt x="60712" y="74324"/>
                  </a:cubicBezTo>
                  <a:lnTo>
                    <a:pt x="54814" y="74324"/>
                  </a:lnTo>
                  <a:lnTo>
                    <a:pt x="54814" y="110816"/>
                  </a:lnTo>
                  <a:lnTo>
                    <a:pt x="41608" y="110816"/>
                  </a:lnTo>
                  <a:lnTo>
                    <a:pt x="41608" y="24187"/>
                  </a:lnTo>
                  <a:lnTo>
                    <a:pt x="66038" y="24187"/>
                  </a:lnTo>
                  <a:cubicBezTo>
                    <a:pt x="76141" y="24187"/>
                    <a:pt x="83910" y="26388"/>
                    <a:pt x="89412" y="30548"/>
                  </a:cubicBezTo>
                  <a:cubicBezTo>
                    <a:pt x="94818" y="34615"/>
                    <a:pt x="97899" y="41064"/>
                    <a:pt x="97666" y="47825"/>
                  </a:cubicBezTo>
                  <a:cubicBezTo>
                    <a:pt x="97780" y="53451"/>
                    <a:pt x="95696" y="58899"/>
                    <a:pt x="91855" y="63011"/>
                  </a:cubicBezTo>
                  <a:cubicBezTo>
                    <a:pt x="87484" y="67442"/>
                    <a:pt x="81821" y="70371"/>
                    <a:pt x="75678" y="71375"/>
                  </a:cubicBezTo>
                  <a:lnTo>
                    <a:pt x="75678" y="71705"/>
                  </a:lnTo>
                  <a:cubicBezTo>
                    <a:pt x="80476" y="72762"/>
                    <a:pt x="85230" y="78110"/>
                    <a:pt x="90028" y="87728"/>
                  </a:cubicBezTo>
                  <a:close/>
                  <a:moveTo>
                    <a:pt x="54747" y="35324"/>
                  </a:moveTo>
                  <a:lnTo>
                    <a:pt x="54747" y="63187"/>
                  </a:lnTo>
                  <a:lnTo>
                    <a:pt x="65422" y="63187"/>
                  </a:lnTo>
                  <a:cubicBezTo>
                    <a:pt x="77395" y="63187"/>
                    <a:pt x="83382" y="58521"/>
                    <a:pt x="83382" y="49190"/>
                  </a:cubicBezTo>
                  <a:cubicBezTo>
                    <a:pt x="83382" y="43819"/>
                    <a:pt x="81768" y="40151"/>
                    <a:pt x="78540" y="38185"/>
                  </a:cubicBezTo>
                  <a:cubicBezTo>
                    <a:pt x="75326" y="36248"/>
                    <a:pt x="70220" y="35280"/>
                    <a:pt x="63265" y="35280"/>
                  </a:cubicBez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69" name="Google Shape;169;p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节标题">
  <p:cSld name="1_节标题">
    <p:spTree>
      <p:nvGrpSpPr>
        <p:cNvPr id="170" name="Shape 170"/>
        <p:cNvGrpSpPr/>
        <p:nvPr/>
      </p:nvGrpSpPr>
      <p:grpSpPr>
        <a:xfrm>
          <a:off x="0" y="0"/>
          <a:ext cx="0" cy="0"/>
          <a:chOff x="0" y="0"/>
          <a:chExt cx="0" cy="0"/>
        </a:xfrm>
      </p:grpSpPr>
      <p:pic>
        <p:nvPicPr>
          <p:cNvPr id="171" name="Google Shape;171;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2" name="Google Shape;172;p5"/>
          <p:cNvSpPr/>
          <p:nvPr/>
        </p:nvSpPr>
        <p:spPr>
          <a:xfrm>
            <a:off x="0" y="0"/>
            <a:ext cx="12192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5"/>
          <p:cNvSpPr/>
          <p:nvPr/>
        </p:nvSpPr>
        <p:spPr>
          <a:xfrm rot="-1800000">
            <a:off x="809441" y="1453391"/>
            <a:ext cx="914771" cy="918248"/>
          </a:xfrm>
          <a:custGeom>
            <a:rect b="b" l="l" r="r" t="t"/>
            <a:pathLst>
              <a:path extrusionOk="0" h="1217024" w="1212416">
                <a:moveTo>
                  <a:pt x="191012" y="1051243"/>
                </a:moveTo>
                <a:lnTo>
                  <a:pt x="1021404" y="1051243"/>
                </a:lnTo>
                <a:lnTo>
                  <a:pt x="946433" y="1113100"/>
                </a:lnTo>
                <a:cubicBezTo>
                  <a:pt x="849314" y="1178712"/>
                  <a:pt x="732235" y="1217024"/>
                  <a:pt x="606208" y="1217024"/>
                </a:cubicBezTo>
                <a:cubicBezTo>
                  <a:pt x="480181" y="1217024"/>
                  <a:pt x="363102" y="1178712"/>
                  <a:pt x="265983" y="1113100"/>
                </a:cubicBezTo>
                <a:close/>
                <a:moveTo>
                  <a:pt x="100284" y="946275"/>
                </a:moveTo>
                <a:lnTo>
                  <a:pt x="1112132" y="946275"/>
                </a:lnTo>
                <a:lnTo>
                  <a:pt x="1110796" y="948737"/>
                </a:lnTo>
                <a:lnTo>
                  <a:pt x="1063942" y="1005524"/>
                </a:lnTo>
                <a:lnTo>
                  <a:pt x="148474" y="1005524"/>
                </a:lnTo>
                <a:lnTo>
                  <a:pt x="101620" y="948737"/>
                </a:lnTo>
                <a:close/>
                <a:moveTo>
                  <a:pt x="44254" y="841307"/>
                </a:moveTo>
                <a:lnTo>
                  <a:pt x="1168162" y="841307"/>
                </a:lnTo>
                <a:lnTo>
                  <a:pt x="1166900" y="845373"/>
                </a:lnTo>
                <a:lnTo>
                  <a:pt x="1136947" y="900556"/>
                </a:lnTo>
                <a:lnTo>
                  <a:pt x="75469" y="900556"/>
                </a:lnTo>
                <a:lnTo>
                  <a:pt x="45516" y="845373"/>
                </a:lnTo>
                <a:close/>
                <a:moveTo>
                  <a:pt x="11670" y="736339"/>
                </a:moveTo>
                <a:lnTo>
                  <a:pt x="1200746" y="736339"/>
                </a:lnTo>
                <a:lnTo>
                  <a:pt x="1182354" y="795588"/>
                </a:lnTo>
                <a:lnTo>
                  <a:pt x="30062" y="795588"/>
                </a:lnTo>
                <a:close/>
                <a:moveTo>
                  <a:pt x="0" y="631371"/>
                </a:moveTo>
                <a:lnTo>
                  <a:pt x="1212416" y="631371"/>
                </a:lnTo>
                <a:lnTo>
                  <a:pt x="1206443" y="690620"/>
                </a:lnTo>
                <a:lnTo>
                  <a:pt x="5973" y="690620"/>
                </a:lnTo>
                <a:close/>
                <a:moveTo>
                  <a:pt x="5973" y="526403"/>
                </a:moveTo>
                <a:lnTo>
                  <a:pt x="1206443" y="526403"/>
                </a:lnTo>
                <a:lnTo>
                  <a:pt x="1212416" y="585652"/>
                </a:lnTo>
                <a:lnTo>
                  <a:pt x="1" y="585652"/>
                </a:lnTo>
                <a:close/>
                <a:moveTo>
                  <a:pt x="30062" y="421435"/>
                </a:moveTo>
                <a:lnTo>
                  <a:pt x="1182354" y="421435"/>
                </a:lnTo>
                <a:lnTo>
                  <a:pt x="1200746" y="480684"/>
                </a:lnTo>
                <a:lnTo>
                  <a:pt x="11670" y="480684"/>
                </a:lnTo>
                <a:close/>
                <a:moveTo>
                  <a:pt x="75469" y="316467"/>
                </a:moveTo>
                <a:lnTo>
                  <a:pt x="1136947" y="316467"/>
                </a:lnTo>
                <a:lnTo>
                  <a:pt x="1166900" y="371652"/>
                </a:lnTo>
                <a:lnTo>
                  <a:pt x="1168162" y="375716"/>
                </a:lnTo>
                <a:lnTo>
                  <a:pt x="44254" y="375716"/>
                </a:lnTo>
                <a:lnTo>
                  <a:pt x="45516" y="371652"/>
                </a:lnTo>
                <a:close/>
                <a:moveTo>
                  <a:pt x="148475" y="211499"/>
                </a:moveTo>
                <a:lnTo>
                  <a:pt x="1063941" y="211499"/>
                </a:lnTo>
                <a:lnTo>
                  <a:pt x="1110796" y="268287"/>
                </a:lnTo>
                <a:lnTo>
                  <a:pt x="1112131" y="270748"/>
                </a:lnTo>
                <a:lnTo>
                  <a:pt x="100285" y="270748"/>
                </a:lnTo>
                <a:lnTo>
                  <a:pt x="101620" y="268287"/>
                </a:lnTo>
                <a:close/>
                <a:moveTo>
                  <a:pt x="606208" y="0"/>
                </a:moveTo>
                <a:cubicBezTo>
                  <a:pt x="732235" y="0"/>
                  <a:pt x="849314" y="38312"/>
                  <a:pt x="946433" y="103924"/>
                </a:cubicBezTo>
                <a:lnTo>
                  <a:pt x="1021403" y="165780"/>
                </a:lnTo>
                <a:lnTo>
                  <a:pt x="191013" y="165780"/>
                </a:lnTo>
                <a:lnTo>
                  <a:pt x="265983" y="103924"/>
                </a:lnTo>
                <a:cubicBezTo>
                  <a:pt x="363102" y="38312"/>
                  <a:pt x="480181" y="0"/>
                  <a:pt x="606208" y="0"/>
                </a:cubicBezTo>
                <a:close/>
              </a:path>
            </a:pathLst>
          </a:custGeom>
          <a:gradFill>
            <a:gsLst>
              <a:gs pos="0">
                <a:srgbClr val="0E9185">
                  <a:alpha val="40000"/>
                </a:srgbClr>
              </a:gs>
              <a:gs pos="100000">
                <a:srgbClr val="0E9185">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5"/>
          <p:cNvSpPr/>
          <p:nvPr/>
        </p:nvSpPr>
        <p:spPr>
          <a:xfrm>
            <a:off x="0" y="2016252"/>
            <a:ext cx="12192000" cy="28254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75" name="Google Shape;175;p5"/>
          <p:cNvSpPr/>
          <p:nvPr/>
        </p:nvSpPr>
        <p:spPr>
          <a:xfrm>
            <a:off x="1280160" y="0"/>
            <a:ext cx="2743200" cy="5120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176" name="Google Shape;176;p5"/>
          <p:cNvSpPr/>
          <p:nvPr/>
        </p:nvSpPr>
        <p:spPr>
          <a:xfrm rot="-5400000">
            <a:off x="1863090" y="3742182"/>
            <a:ext cx="1577340" cy="2743200"/>
          </a:xfrm>
          <a:prstGeom prst="chevron">
            <a:avLst>
              <a:gd fmla="val 43623"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cxnSp>
        <p:nvCxnSpPr>
          <p:cNvPr id="177" name="Google Shape;177;p5"/>
          <p:cNvCxnSpPr/>
          <p:nvPr/>
        </p:nvCxnSpPr>
        <p:spPr>
          <a:xfrm>
            <a:off x="4023361" y="1915886"/>
            <a:ext cx="8183155" cy="0"/>
          </a:xfrm>
          <a:prstGeom prst="straightConnector1">
            <a:avLst/>
          </a:prstGeom>
          <a:noFill/>
          <a:ln cap="flat" cmpd="sng" w="9525">
            <a:solidFill>
              <a:schemeClr val="accent2"/>
            </a:solidFill>
            <a:prstDash val="solid"/>
            <a:miter lim="800000"/>
            <a:headEnd len="sm" w="sm" type="none"/>
            <a:tailEnd len="sm" w="sm" type="none"/>
          </a:ln>
        </p:spPr>
      </p:cxnSp>
      <p:cxnSp>
        <p:nvCxnSpPr>
          <p:cNvPr id="178" name="Google Shape;178;p5"/>
          <p:cNvCxnSpPr/>
          <p:nvPr/>
        </p:nvCxnSpPr>
        <p:spPr>
          <a:xfrm>
            <a:off x="-26124" y="4920343"/>
            <a:ext cx="1292951" cy="0"/>
          </a:xfrm>
          <a:prstGeom prst="straightConnector1">
            <a:avLst/>
          </a:prstGeom>
          <a:noFill/>
          <a:ln cap="flat" cmpd="sng" w="9525">
            <a:solidFill>
              <a:schemeClr val="accent2"/>
            </a:solidFill>
            <a:prstDash val="solid"/>
            <a:miter lim="800000"/>
            <a:headEnd len="sm" w="sm" type="none"/>
            <a:tailEnd len="sm" w="sm" type="none"/>
          </a:ln>
        </p:spPr>
      </p:cxnSp>
      <p:grpSp>
        <p:nvGrpSpPr>
          <p:cNvPr id="179" name="Google Shape;179;p5"/>
          <p:cNvGrpSpPr/>
          <p:nvPr/>
        </p:nvGrpSpPr>
        <p:grpSpPr>
          <a:xfrm rot="10800000">
            <a:off x="11472803" y="4355271"/>
            <a:ext cx="545783" cy="350519"/>
            <a:chOff x="-2609850" y="-1581150"/>
            <a:chExt cx="545783" cy="350519"/>
          </a:xfrm>
        </p:grpSpPr>
        <p:sp>
          <p:nvSpPr>
            <p:cNvPr id="180" name="Google Shape;180;p5"/>
            <p:cNvSpPr/>
            <p:nvPr/>
          </p:nvSpPr>
          <p:spPr>
            <a:xfrm>
              <a:off x="-2609850"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5"/>
            <p:cNvSpPr/>
            <p:nvPr/>
          </p:nvSpPr>
          <p:spPr>
            <a:xfrm>
              <a:off x="-2526506"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5"/>
            <p:cNvSpPr/>
            <p:nvPr/>
          </p:nvSpPr>
          <p:spPr>
            <a:xfrm>
              <a:off x="-2443162"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5"/>
            <p:cNvSpPr/>
            <p:nvPr/>
          </p:nvSpPr>
          <p:spPr>
            <a:xfrm>
              <a:off x="-2359818"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5"/>
            <p:cNvSpPr/>
            <p:nvPr/>
          </p:nvSpPr>
          <p:spPr>
            <a:xfrm>
              <a:off x="-2276474"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5"/>
            <p:cNvSpPr/>
            <p:nvPr/>
          </p:nvSpPr>
          <p:spPr>
            <a:xfrm>
              <a:off x="-2193130"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5"/>
            <p:cNvSpPr/>
            <p:nvPr/>
          </p:nvSpPr>
          <p:spPr>
            <a:xfrm>
              <a:off x="-2109786" y="-15811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5"/>
            <p:cNvSpPr/>
            <p:nvPr/>
          </p:nvSpPr>
          <p:spPr>
            <a:xfrm>
              <a:off x="-2609850"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5"/>
            <p:cNvSpPr/>
            <p:nvPr/>
          </p:nvSpPr>
          <p:spPr>
            <a:xfrm>
              <a:off x="-2526506"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5"/>
            <p:cNvSpPr/>
            <p:nvPr/>
          </p:nvSpPr>
          <p:spPr>
            <a:xfrm>
              <a:off x="-2443162"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5"/>
            <p:cNvSpPr/>
            <p:nvPr/>
          </p:nvSpPr>
          <p:spPr>
            <a:xfrm>
              <a:off x="-2359818"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5"/>
            <p:cNvSpPr/>
            <p:nvPr/>
          </p:nvSpPr>
          <p:spPr>
            <a:xfrm>
              <a:off x="-2276474"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5"/>
            <p:cNvSpPr/>
            <p:nvPr/>
          </p:nvSpPr>
          <p:spPr>
            <a:xfrm>
              <a:off x="-2193130"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5"/>
            <p:cNvSpPr/>
            <p:nvPr/>
          </p:nvSpPr>
          <p:spPr>
            <a:xfrm>
              <a:off x="-2109786" y="-15049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5"/>
            <p:cNvSpPr/>
            <p:nvPr/>
          </p:nvSpPr>
          <p:spPr>
            <a:xfrm>
              <a:off x="-2609850"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5"/>
            <p:cNvSpPr/>
            <p:nvPr/>
          </p:nvSpPr>
          <p:spPr>
            <a:xfrm>
              <a:off x="-2526506"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5"/>
            <p:cNvSpPr/>
            <p:nvPr/>
          </p:nvSpPr>
          <p:spPr>
            <a:xfrm>
              <a:off x="-2443162"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5"/>
            <p:cNvSpPr/>
            <p:nvPr/>
          </p:nvSpPr>
          <p:spPr>
            <a:xfrm>
              <a:off x="-2359818"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5"/>
            <p:cNvSpPr/>
            <p:nvPr/>
          </p:nvSpPr>
          <p:spPr>
            <a:xfrm>
              <a:off x="-2276474"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5"/>
            <p:cNvSpPr/>
            <p:nvPr/>
          </p:nvSpPr>
          <p:spPr>
            <a:xfrm>
              <a:off x="-2193130"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
            <p:cNvSpPr/>
            <p:nvPr/>
          </p:nvSpPr>
          <p:spPr>
            <a:xfrm>
              <a:off x="-2109786" y="-14287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
            <p:cNvSpPr/>
            <p:nvPr/>
          </p:nvSpPr>
          <p:spPr>
            <a:xfrm>
              <a:off x="-2609850"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5"/>
            <p:cNvSpPr/>
            <p:nvPr/>
          </p:nvSpPr>
          <p:spPr>
            <a:xfrm>
              <a:off x="-2526506"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5"/>
            <p:cNvSpPr/>
            <p:nvPr/>
          </p:nvSpPr>
          <p:spPr>
            <a:xfrm>
              <a:off x="-2443162"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5"/>
            <p:cNvSpPr/>
            <p:nvPr/>
          </p:nvSpPr>
          <p:spPr>
            <a:xfrm>
              <a:off x="-2359818"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5"/>
            <p:cNvSpPr/>
            <p:nvPr/>
          </p:nvSpPr>
          <p:spPr>
            <a:xfrm>
              <a:off x="-2276474"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5"/>
            <p:cNvSpPr/>
            <p:nvPr/>
          </p:nvSpPr>
          <p:spPr>
            <a:xfrm>
              <a:off x="-2193130"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5"/>
            <p:cNvSpPr/>
            <p:nvPr/>
          </p:nvSpPr>
          <p:spPr>
            <a:xfrm>
              <a:off x="-2109786" y="-13525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5"/>
            <p:cNvSpPr/>
            <p:nvPr/>
          </p:nvSpPr>
          <p:spPr>
            <a:xfrm>
              <a:off x="-2609850"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5"/>
            <p:cNvSpPr/>
            <p:nvPr/>
          </p:nvSpPr>
          <p:spPr>
            <a:xfrm>
              <a:off x="-2526506"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5"/>
            <p:cNvSpPr/>
            <p:nvPr/>
          </p:nvSpPr>
          <p:spPr>
            <a:xfrm>
              <a:off x="-2443162"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5"/>
            <p:cNvSpPr/>
            <p:nvPr/>
          </p:nvSpPr>
          <p:spPr>
            <a:xfrm>
              <a:off x="-2359818"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
            <p:cNvSpPr/>
            <p:nvPr/>
          </p:nvSpPr>
          <p:spPr>
            <a:xfrm>
              <a:off x="-2276474"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5"/>
            <p:cNvSpPr/>
            <p:nvPr/>
          </p:nvSpPr>
          <p:spPr>
            <a:xfrm>
              <a:off x="-2193130"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p5"/>
            <p:cNvSpPr/>
            <p:nvPr/>
          </p:nvSpPr>
          <p:spPr>
            <a:xfrm>
              <a:off x="-2109786" y="-1276350"/>
              <a:ext cx="45719" cy="45719"/>
            </a:xfrm>
            <a:prstGeom prst="ellipse">
              <a:avLst/>
            </a:prstGeom>
            <a:gradFill>
              <a:gsLst>
                <a:gs pos="0">
                  <a:schemeClr val="accent1"/>
                </a:gs>
                <a:gs pos="33000">
                  <a:schemeClr val="accent1"/>
                </a:gs>
                <a:gs pos="87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215" name="Google Shape;215;p5"/>
          <p:cNvPicPr preferRelativeResize="0"/>
          <p:nvPr/>
        </p:nvPicPr>
        <p:blipFill rotWithShape="1">
          <a:blip r:embed="rId3">
            <a:alphaModFix/>
          </a:blip>
          <a:srcRect b="0" l="0" r="0" t="0"/>
          <a:stretch/>
        </p:blipFill>
        <p:spPr>
          <a:xfrm>
            <a:off x="5232689" y="1794760"/>
            <a:ext cx="1179011" cy="257614"/>
          </a:xfrm>
          <a:prstGeom prst="rect">
            <a:avLst/>
          </a:prstGeom>
          <a:noFill/>
          <a:ln>
            <a:noFill/>
          </a:ln>
        </p:spPr>
      </p:pic>
      <p:sp>
        <p:nvSpPr>
          <p:cNvPr id="216" name="Google Shape;216;p5"/>
          <p:cNvSpPr/>
          <p:nvPr/>
        </p:nvSpPr>
        <p:spPr>
          <a:xfrm rot="2355282">
            <a:off x="11412714" y="5237042"/>
            <a:ext cx="1459713" cy="2963310"/>
          </a:xfrm>
          <a:prstGeom prst="rect">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5"/>
          <p:cNvPicPr preferRelativeResize="0"/>
          <p:nvPr/>
        </p:nvPicPr>
        <p:blipFill rotWithShape="1">
          <a:blip r:embed="rId4">
            <a:alphaModFix amt="40000"/>
          </a:blip>
          <a:srcRect b="49140" l="0" r="0" t="0"/>
          <a:stretch/>
        </p:blipFill>
        <p:spPr>
          <a:xfrm>
            <a:off x="2" y="5327278"/>
            <a:ext cx="12917623" cy="1539205"/>
          </a:xfrm>
          <a:prstGeom prst="rect">
            <a:avLst/>
          </a:prstGeom>
          <a:noFill/>
          <a:ln>
            <a:noFill/>
          </a:ln>
        </p:spPr>
      </p:pic>
      <p:grpSp>
        <p:nvGrpSpPr>
          <p:cNvPr id="218" name="Google Shape;218;p5"/>
          <p:cNvGrpSpPr/>
          <p:nvPr/>
        </p:nvGrpSpPr>
        <p:grpSpPr>
          <a:xfrm>
            <a:off x="71441" y="177001"/>
            <a:ext cx="545783" cy="350519"/>
            <a:chOff x="-2609850" y="-1581150"/>
            <a:chExt cx="545783" cy="350519"/>
          </a:xfrm>
        </p:grpSpPr>
        <p:sp>
          <p:nvSpPr>
            <p:cNvPr id="219" name="Google Shape;219;p5"/>
            <p:cNvSpPr/>
            <p:nvPr/>
          </p:nvSpPr>
          <p:spPr>
            <a:xfrm>
              <a:off x="-260985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5"/>
            <p:cNvSpPr/>
            <p:nvPr/>
          </p:nvSpPr>
          <p:spPr>
            <a:xfrm>
              <a:off x="-252650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5"/>
            <p:cNvSpPr/>
            <p:nvPr/>
          </p:nvSpPr>
          <p:spPr>
            <a:xfrm>
              <a:off x="-2443162"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5"/>
            <p:cNvSpPr/>
            <p:nvPr/>
          </p:nvSpPr>
          <p:spPr>
            <a:xfrm>
              <a:off x="-2359818"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5"/>
            <p:cNvSpPr/>
            <p:nvPr/>
          </p:nvSpPr>
          <p:spPr>
            <a:xfrm>
              <a:off x="-2276474"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5"/>
            <p:cNvSpPr/>
            <p:nvPr/>
          </p:nvSpPr>
          <p:spPr>
            <a:xfrm>
              <a:off x="-2193130"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p5"/>
            <p:cNvSpPr/>
            <p:nvPr/>
          </p:nvSpPr>
          <p:spPr>
            <a:xfrm>
              <a:off x="-2109786" y="-15811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5"/>
            <p:cNvSpPr/>
            <p:nvPr/>
          </p:nvSpPr>
          <p:spPr>
            <a:xfrm>
              <a:off x="-260985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5"/>
            <p:cNvSpPr/>
            <p:nvPr/>
          </p:nvSpPr>
          <p:spPr>
            <a:xfrm>
              <a:off x="-252650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5"/>
            <p:cNvSpPr/>
            <p:nvPr/>
          </p:nvSpPr>
          <p:spPr>
            <a:xfrm>
              <a:off x="-2443162"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5"/>
            <p:cNvSpPr/>
            <p:nvPr/>
          </p:nvSpPr>
          <p:spPr>
            <a:xfrm>
              <a:off x="-2359818"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5"/>
            <p:cNvSpPr/>
            <p:nvPr/>
          </p:nvSpPr>
          <p:spPr>
            <a:xfrm>
              <a:off x="-2276474"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5"/>
            <p:cNvSpPr/>
            <p:nvPr/>
          </p:nvSpPr>
          <p:spPr>
            <a:xfrm>
              <a:off x="-2193130"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5"/>
            <p:cNvSpPr/>
            <p:nvPr/>
          </p:nvSpPr>
          <p:spPr>
            <a:xfrm>
              <a:off x="-2109786" y="-15049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5"/>
            <p:cNvSpPr/>
            <p:nvPr/>
          </p:nvSpPr>
          <p:spPr>
            <a:xfrm>
              <a:off x="-260985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5"/>
            <p:cNvSpPr/>
            <p:nvPr/>
          </p:nvSpPr>
          <p:spPr>
            <a:xfrm>
              <a:off x="-252650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5"/>
            <p:cNvSpPr/>
            <p:nvPr/>
          </p:nvSpPr>
          <p:spPr>
            <a:xfrm>
              <a:off x="-2443162"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5"/>
            <p:cNvSpPr/>
            <p:nvPr/>
          </p:nvSpPr>
          <p:spPr>
            <a:xfrm>
              <a:off x="-2359818"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5"/>
            <p:cNvSpPr/>
            <p:nvPr/>
          </p:nvSpPr>
          <p:spPr>
            <a:xfrm>
              <a:off x="-2276474"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5"/>
            <p:cNvSpPr/>
            <p:nvPr/>
          </p:nvSpPr>
          <p:spPr>
            <a:xfrm>
              <a:off x="-2193130"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5"/>
            <p:cNvSpPr/>
            <p:nvPr/>
          </p:nvSpPr>
          <p:spPr>
            <a:xfrm>
              <a:off x="-2109786" y="-14287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5"/>
            <p:cNvSpPr/>
            <p:nvPr/>
          </p:nvSpPr>
          <p:spPr>
            <a:xfrm>
              <a:off x="-260985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5"/>
            <p:cNvSpPr/>
            <p:nvPr/>
          </p:nvSpPr>
          <p:spPr>
            <a:xfrm>
              <a:off x="-252650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5"/>
            <p:cNvSpPr/>
            <p:nvPr/>
          </p:nvSpPr>
          <p:spPr>
            <a:xfrm>
              <a:off x="-2443162"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5"/>
            <p:cNvSpPr/>
            <p:nvPr/>
          </p:nvSpPr>
          <p:spPr>
            <a:xfrm>
              <a:off x="-2359818"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5"/>
            <p:cNvSpPr/>
            <p:nvPr/>
          </p:nvSpPr>
          <p:spPr>
            <a:xfrm>
              <a:off x="-2276474"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5"/>
            <p:cNvSpPr/>
            <p:nvPr/>
          </p:nvSpPr>
          <p:spPr>
            <a:xfrm>
              <a:off x="-2193130"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5"/>
            <p:cNvSpPr/>
            <p:nvPr/>
          </p:nvSpPr>
          <p:spPr>
            <a:xfrm>
              <a:off x="-2109786" y="-13525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5"/>
            <p:cNvSpPr/>
            <p:nvPr/>
          </p:nvSpPr>
          <p:spPr>
            <a:xfrm>
              <a:off x="-260985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5"/>
            <p:cNvSpPr/>
            <p:nvPr/>
          </p:nvSpPr>
          <p:spPr>
            <a:xfrm>
              <a:off x="-252650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5"/>
            <p:cNvSpPr/>
            <p:nvPr/>
          </p:nvSpPr>
          <p:spPr>
            <a:xfrm>
              <a:off x="-2443162"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5"/>
            <p:cNvSpPr/>
            <p:nvPr/>
          </p:nvSpPr>
          <p:spPr>
            <a:xfrm>
              <a:off x="-2359818"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5"/>
            <p:cNvSpPr/>
            <p:nvPr/>
          </p:nvSpPr>
          <p:spPr>
            <a:xfrm>
              <a:off x="-2276474"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5"/>
            <p:cNvSpPr/>
            <p:nvPr/>
          </p:nvSpPr>
          <p:spPr>
            <a:xfrm>
              <a:off x="-2193130"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5"/>
            <p:cNvSpPr/>
            <p:nvPr/>
          </p:nvSpPr>
          <p:spPr>
            <a:xfrm>
              <a:off x="-2109786" y="-1276350"/>
              <a:ext cx="45719" cy="45719"/>
            </a:xfrm>
            <a:prstGeom prst="ellipse">
              <a:avLst/>
            </a:prstGeom>
            <a:gradFill>
              <a:gsLst>
                <a:gs pos="0">
                  <a:srgbClr val="BCFAF3"/>
                </a:gs>
                <a:gs pos="33000">
                  <a:srgbClr val="BCFAF3"/>
                </a:gs>
                <a:gs pos="86000">
                  <a:srgbClr val="0E9185">
                    <a:alpha val="0"/>
                  </a:srgbClr>
                </a:gs>
                <a:gs pos="100000">
                  <a:srgbClr val="0E918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54" name="Google Shape;254;p5"/>
          <p:cNvGrpSpPr/>
          <p:nvPr/>
        </p:nvGrpSpPr>
        <p:grpSpPr>
          <a:xfrm>
            <a:off x="10725435" y="204555"/>
            <a:ext cx="1255751" cy="492414"/>
            <a:chOff x="10725434" y="293455"/>
            <a:chExt cx="1255750" cy="492414"/>
          </a:xfrm>
        </p:grpSpPr>
        <p:sp>
          <p:nvSpPr>
            <p:cNvPr id="255" name="Google Shape;255;p5"/>
            <p:cNvSpPr/>
            <p:nvPr/>
          </p:nvSpPr>
          <p:spPr>
            <a:xfrm>
              <a:off x="11544752" y="293455"/>
              <a:ext cx="299634" cy="492414"/>
            </a:xfrm>
            <a:custGeom>
              <a:rect b="b" l="l" r="r" t="t"/>
              <a:pathLst>
                <a:path extrusionOk="0" h="492414" w="299634">
                  <a:moveTo>
                    <a:pt x="299635" y="163705"/>
                  </a:moveTo>
                  <a:lnTo>
                    <a:pt x="177923" y="163705"/>
                  </a:lnTo>
                  <a:lnTo>
                    <a:pt x="177923" y="0"/>
                  </a:lnTo>
                  <a:lnTo>
                    <a:pt x="119401" y="0"/>
                  </a:lnTo>
                  <a:lnTo>
                    <a:pt x="119401" y="163705"/>
                  </a:lnTo>
                  <a:lnTo>
                    <a:pt x="0" y="163705"/>
                  </a:lnTo>
                  <a:lnTo>
                    <a:pt x="0" y="219873"/>
                  </a:lnTo>
                  <a:lnTo>
                    <a:pt x="119401" y="219873"/>
                  </a:lnTo>
                  <a:lnTo>
                    <a:pt x="119401" y="492415"/>
                  </a:lnTo>
                  <a:lnTo>
                    <a:pt x="177923" y="492415"/>
                  </a:lnTo>
                  <a:lnTo>
                    <a:pt x="177923" y="219873"/>
                  </a:lnTo>
                  <a:lnTo>
                    <a:pt x="299635" y="219873"/>
                  </a:lnTo>
                  <a:lnTo>
                    <a:pt x="299635" y="163705"/>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5"/>
            <p:cNvSpPr/>
            <p:nvPr/>
          </p:nvSpPr>
          <p:spPr>
            <a:xfrm>
              <a:off x="11336412" y="294643"/>
              <a:ext cx="177923" cy="491226"/>
            </a:xfrm>
            <a:custGeom>
              <a:rect b="b" l="l" r="r" t="t"/>
              <a:pathLst>
                <a:path extrusionOk="0" h="491226" w="177923">
                  <a:moveTo>
                    <a:pt x="0" y="792"/>
                  </a:moveTo>
                  <a:lnTo>
                    <a:pt x="0" y="491226"/>
                  </a:lnTo>
                  <a:lnTo>
                    <a:pt x="177923" y="491226"/>
                  </a:lnTo>
                  <a:lnTo>
                    <a:pt x="177923" y="0"/>
                  </a:lnTo>
                  <a:lnTo>
                    <a:pt x="0" y="0"/>
                  </a:lnTo>
                  <a:close/>
                  <a:moveTo>
                    <a:pt x="124727" y="444390"/>
                  </a:moveTo>
                  <a:lnTo>
                    <a:pt x="53196" y="444390"/>
                  </a:lnTo>
                  <a:lnTo>
                    <a:pt x="53196" y="46836"/>
                  </a:lnTo>
                  <a:lnTo>
                    <a:pt x="124727" y="46836"/>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5"/>
            <p:cNvSpPr/>
            <p:nvPr/>
          </p:nvSpPr>
          <p:spPr>
            <a:xfrm>
              <a:off x="10912711" y="294643"/>
              <a:ext cx="210299" cy="491226"/>
            </a:xfrm>
            <a:custGeom>
              <a:rect b="b" l="l" r="r" t="t"/>
              <a:pathLst>
                <a:path extrusionOk="0" h="491226" w="210299">
                  <a:moveTo>
                    <a:pt x="210255" y="334014"/>
                  </a:moveTo>
                  <a:lnTo>
                    <a:pt x="210299" y="334014"/>
                  </a:lnTo>
                  <a:lnTo>
                    <a:pt x="210299" y="0"/>
                  </a:lnTo>
                  <a:lnTo>
                    <a:pt x="151776" y="0"/>
                  </a:lnTo>
                  <a:lnTo>
                    <a:pt x="151776" y="313347"/>
                  </a:lnTo>
                  <a:lnTo>
                    <a:pt x="0" y="491226"/>
                  </a:lnTo>
                  <a:lnTo>
                    <a:pt x="79190" y="491226"/>
                  </a:lnTo>
                  <a:lnTo>
                    <a:pt x="210299" y="334036"/>
                  </a:lnTo>
                  <a:lnTo>
                    <a:pt x="210255" y="334014"/>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5"/>
            <p:cNvSpPr/>
            <p:nvPr/>
          </p:nvSpPr>
          <p:spPr>
            <a:xfrm>
              <a:off x="11104104" y="634929"/>
              <a:ext cx="170704" cy="150939"/>
            </a:xfrm>
            <a:custGeom>
              <a:rect b="b" l="l" r="r" t="t"/>
              <a:pathLst>
                <a:path extrusionOk="0" h="150939" w="170704">
                  <a:moveTo>
                    <a:pt x="33960" y="0"/>
                  </a:moveTo>
                  <a:lnTo>
                    <a:pt x="0" y="37746"/>
                  </a:lnTo>
                  <a:lnTo>
                    <a:pt x="101837" y="150940"/>
                  </a:lnTo>
                  <a:lnTo>
                    <a:pt x="170704" y="150940"/>
                  </a:lnTo>
                  <a:lnTo>
                    <a:pt x="33960" y="0"/>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5"/>
            <p:cNvSpPr/>
            <p:nvPr/>
          </p:nvSpPr>
          <p:spPr>
            <a:xfrm>
              <a:off x="10725434" y="502895"/>
              <a:ext cx="58522" cy="282973"/>
            </a:xfrm>
            <a:custGeom>
              <a:rect b="b" l="l" r="r" t="t"/>
              <a:pathLst>
                <a:path extrusionOk="0" h="282973" w="58522">
                  <a:moveTo>
                    <a:pt x="0" y="0"/>
                  </a:moveTo>
                  <a:lnTo>
                    <a:pt x="58523" y="0"/>
                  </a:lnTo>
                  <a:lnTo>
                    <a:pt x="58523" y="282974"/>
                  </a:lnTo>
                  <a:lnTo>
                    <a:pt x="0" y="282974"/>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5"/>
            <p:cNvSpPr/>
            <p:nvPr/>
          </p:nvSpPr>
          <p:spPr>
            <a:xfrm>
              <a:off x="10954837" y="294643"/>
              <a:ext cx="58522" cy="280861"/>
            </a:xfrm>
            <a:custGeom>
              <a:rect b="b" l="l" r="r" t="t"/>
              <a:pathLst>
                <a:path extrusionOk="0" h="280861" w="58522">
                  <a:moveTo>
                    <a:pt x="0" y="0"/>
                  </a:moveTo>
                  <a:lnTo>
                    <a:pt x="58523" y="0"/>
                  </a:lnTo>
                  <a:lnTo>
                    <a:pt x="58523" y="280861"/>
                  </a:lnTo>
                  <a:lnTo>
                    <a:pt x="0" y="28086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5"/>
            <p:cNvSpPr/>
            <p:nvPr/>
          </p:nvSpPr>
          <p:spPr>
            <a:xfrm>
              <a:off x="11171959" y="294643"/>
              <a:ext cx="58522" cy="280861"/>
            </a:xfrm>
            <a:custGeom>
              <a:rect b="b" l="l" r="r" t="t"/>
              <a:pathLst>
                <a:path extrusionOk="0" h="280861" w="58522">
                  <a:moveTo>
                    <a:pt x="0" y="0"/>
                  </a:moveTo>
                  <a:lnTo>
                    <a:pt x="58523" y="0"/>
                  </a:lnTo>
                  <a:lnTo>
                    <a:pt x="58523" y="280861"/>
                  </a:lnTo>
                  <a:lnTo>
                    <a:pt x="0" y="28086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5"/>
            <p:cNvSpPr/>
            <p:nvPr/>
          </p:nvSpPr>
          <p:spPr>
            <a:xfrm>
              <a:off x="10725434" y="294643"/>
              <a:ext cx="187277" cy="491226"/>
            </a:xfrm>
            <a:custGeom>
              <a:rect b="b" l="l" r="r" t="t"/>
              <a:pathLst>
                <a:path extrusionOk="0" h="491226" w="187277">
                  <a:moveTo>
                    <a:pt x="187277" y="327411"/>
                  </a:moveTo>
                  <a:lnTo>
                    <a:pt x="187277" y="280597"/>
                  </a:lnTo>
                  <a:lnTo>
                    <a:pt x="159788" y="280597"/>
                  </a:lnTo>
                  <a:lnTo>
                    <a:pt x="159788" y="175194"/>
                  </a:lnTo>
                  <a:lnTo>
                    <a:pt x="187277" y="175194"/>
                  </a:lnTo>
                  <a:lnTo>
                    <a:pt x="187277" y="128358"/>
                  </a:lnTo>
                  <a:lnTo>
                    <a:pt x="159788" y="128358"/>
                  </a:lnTo>
                  <a:lnTo>
                    <a:pt x="159788" y="46836"/>
                  </a:lnTo>
                  <a:lnTo>
                    <a:pt x="187277" y="46836"/>
                  </a:lnTo>
                  <a:lnTo>
                    <a:pt x="187277" y="0"/>
                  </a:lnTo>
                  <a:lnTo>
                    <a:pt x="159788" y="0"/>
                  </a:lnTo>
                  <a:lnTo>
                    <a:pt x="101265" y="0"/>
                  </a:lnTo>
                  <a:lnTo>
                    <a:pt x="0" y="0"/>
                  </a:lnTo>
                  <a:lnTo>
                    <a:pt x="0" y="46836"/>
                  </a:lnTo>
                  <a:lnTo>
                    <a:pt x="101265" y="46836"/>
                  </a:lnTo>
                  <a:lnTo>
                    <a:pt x="101265" y="128358"/>
                  </a:lnTo>
                  <a:lnTo>
                    <a:pt x="0" y="128358"/>
                  </a:lnTo>
                  <a:lnTo>
                    <a:pt x="0" y="175194"/>
                  </a:lnTo>
                  <a:lnTo>
                    <a:pt x="101265" y="175194"/>
                  </a:lnTo>
                  <a:lnTo>
                    <a:pt x="101265" y="280597"/>
                  </a:lnTo>
                  <a:lnTo>
                    <a:pt x="101265" y="327411"/>
                  </a:lnTo>
                  <a:lnTo>
                    <a:pt x="101265" y="491226"/>
                  </a:lnTo>
                  <a:lnTo>
                    <a:pt x="159788" y="491226"/>
                  </a:lnTo>
                  <a:lnTo>
                    <a:pt x="159788" y="327411"/>
                  </a:lnTo>
                  <a:lnTo>
                    <a:pt x="187277" y="327411"/>
                  </a:ln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5"/>
            <p:cNvSpPr/>
            <p:nvPr/>
          </p:nvSpPr>
          <p:spPr>
            <a:xfrm>
              <a:off x="11844861" y="293478"/>
              <a:ext cx="136323" cy="136290"/>
            </a:xfrm>
            <a:custGeom>
              <a:rect b="b" l="l" r="r" t="t"/>
              <a:pathLst>
                <a:path extrusionOk="0" h="136290" w="136323">
                  <a:moveTo>
                    <a:pt x="68217" y="136280"/>
                  </a:moveTo>
                  <a:cubicBezTo>
                    <a:pt x="50088" y="136604"/>
                    <a:pt x="32626" y="129438"/>
                    <a:pt x="19951" y="116472"/>
                  </a:cubicBezTo>
                  <a:cubicBezTo>
                    <a:pt x="6908" y="103837"/>
                    <a:pt x="-311" y="86361"/>
                    <a:pt x="10" y="68206"/>
                  </a:cubicBezTo>
                  <a:cubicBezTo>
                    <a:pt x="-287" y="50055"/>
                    <a:pt x="6930" y="32588"/>
                    <a:pt x="19951" y="19939"/>
                  </a:cubicBezTo>
                  <a:cubicBezTo>
                    <a:pt x="46586" y="-6646"/>
                    <a:pt x="89716" y="-6646"/>
                    <a:pt x="116352" y="19939"/>
                  </a:cubicBezTo>
                  <a:cubicBezTo>
                    <a:pt x="129388" y="32579"/>
                    <a:pt x="136613" y="50050"/>
                    <a:pt x="136314" y="68206"/>
                  </a:cubicBezTo>
                  <a:cubicBezTo>
                    <a:pt x="136620" y="86343"/>
                    <a:pt x="129392" y="103795"/>
                    <a:pt x="116352" y="116406"/>
                  </a:cubicBezTo>
                  <a:cubicBezTo>
                    <a:pt x="103734" y="129385"/>
                    <a:pt x="86315" y="136577"/>
                    <a:pt x="68217" y="136280"/>
                  </a:cubicBezTo>
                  <a:close/>
                  <a:moveTo>
                    <a:pt x="68217" y="10673"/>
                  </a:moveTo>
                  <a:cubicBezTo>
                    <a:pt x="52894" y="10423"/>
                    <a:pt x="38146" y="16507"/>
                    <a:pt x="27456" y="27488"/>
                  </a:cubicBezTo>
                  <a:cubicBezTo>
                    <a:pt x="16475" y="38157"/>
                    <a:pt x="10403" y="52898"/>
                    <a:pt x="10685" y="68206"/>
                  </a:cubicBezTo>
                  <a:cubicBezTo>
                    <a:pt x="10456" y="83487"/>
                    <a:pt x="16568" y="98180"/>
                    <a:pt x="27566" y="108791"/>
                  </a:cubicBezTo>
                  <a:cubicBezTo>
                    <a:pt x="38256" y="119772"/>
                    <a:pt x="53004" y="125856"/>
                    <a:pt x="68327" y="125606"/>
                  </a:cubicBezTo>
                  <a:cubicBezTo>
                    <a:pt x="83580" y="125860"/>
                    <a:pt x="98255" y="119771"/>
                    <a:pt x="108846" y="108791"/>
                  </a:cubicBezTo>
                  <a:cubicBezTo>
                    <a:pt x="119789" y="98150"/>
                    <a:pt x="125857" y="83467"/>
                    <a:pt x="125617" y="68206"/>
                  </a:cubicBezTo>
                  <a:cubicBezTo>
                    <a:pt x="125875" y="52909"/>
                    <a:pt x="119805" y="38185"/>
                    <a:pt x="108846" y="27510"/>
                  </a:cubicBezTo>
                  <a:cubicBezTo>
                    <a:pt x="98258" y="16522"/>
                    <a:pt x="83584" y="10425"/>
                    <a:pt x="68327" y="10673"/>
                  </a:cubicBezTo>
                  <a:close/>
                  <a:moveTo>
                    <a:pt x="101231" y="110816"/>
                  </a:moveTo>
                  <a:lnTo>
                    <a:pt x="85538" y="110816"/>
                  </a:lnTo>
                  <a:lnTo>
                    <a:pt x="76119" y="90017"/>
                  </a:lnTo>
                  <a:cubicBezTo>
                    <a:pt x="71321" y="79570"/>
                    <a:pt x="66186" y="74339"/>
                    <a:pt x="60712" y="74324"/>
                  </a:cubicBezTo>
                  <a:lnTo>
                    <a:pt x="54814" y="74324"/>
                  </a:lnTo>
                  <a:lnTo>
                    <a:pt x="54814" y="110816"/>
                  </a:lnTo>
                  <a:lnTo>
                    <a:pt x="41608" y="110816"/>
                  </a:lnTo>
                  <a:lnTo>
                    <a:pt x="41608" y="24187"/>
                  </a:lnTo>
                  <a:lnTo>
                    <a:pt x="66038" y="24187"/>
                  </a:lnTo>
                  <a:cubicBezTo>
                    <a:pt x="76141" y="24187"/>
                    <a:pt x="83910" y="26388"/>
                    <a:pt x="89412" y="30548"/>
                  </a:cubicBezTo>
                  <a:cubicBezTo>
                    <a:pt x="94818" y="34615"/>
                    <a:pt x="97899" y="41064"/>
                    <a:pt x="97666" y="47825"/>
                  </a:cubicBezTo>
                  <a:cubicBezTo>
                    <a:pt x="97780" y="53451"/>
                    <a:pt x="95696" y="58899"/>
                    <a:pt x="91855" y="63011"/>
                  </a:cubicBezTo>
                  <a:cubicBezTo>
                    <a:pt x="87484" y="67442"/>
                    <a:pt x="81821" y="70371"/>
                    <a:pt x="75678" y="71375"/>
                  </a:cubicBezTo>
                  <a:lnTo>
                    <a:pt x="75678" y="71705"/>
                  </a:lnTo>
                  <a:cubicBezTo>
                    <a:pt x="80476" y="72762"/>
                    <a:pt x="85230" y="78110"/>
                    <a:pt x="90028" y="87728"/>
                  </a:cubicBezTo>
                  <a:close/>
                  <a:moveTo>
                    <a:pt x="54747" y="35324"/>
                  </a:moveTo>
                  <a:lnTo>
                    <a:pt x="54747" y="63187"/>
                  </a:lnTo>
                  <a:lnTo>
                    <a:pt x="65422" y="63187"/>
                  </a:lnTo>
                  <a:cubicBezTo>
                    <a:pt x="77395" y="63187"/>
                    <a:pt x="83382" y="58521"/>
                    <a:pt x="83382" y="49190"/>
                  </a:cubicBezTo>
                  <a:cubicBezTo>
                    <a:pt x="83382" y="43819"/>
                    <a:pt x="81768" y="40151"/>
                    <a:pt x="78540" y="38185"/>
                  </a:cubicBezTo>
                  <a:cubicBezTo>
                    <a:pt x="75326" y="36248"/>
                    <a:pt x="70220" y="35280"/>
                    <a:pt x="63265" y="35280"/>
                  </a:cubicBezTo>
                  <a:close/>
                </a:path>
              </a:pathLst>
            </a:custGeom>
            <a:gradFill>
              <a:gsLst>
                <a:gs pos="0">
                  <a:srgbClr val="FED97F"/>
                </a:gs>
                <a:gs pos="84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4" name="Google Shape;264;p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幻灯片">
  <p:cSld name="2_标题幻灯片">
    <p:spTree>
      <p:nvGrpSpPr>
        <p:cNvPr id="265" name="Shape 265"/>
        <p:cNvGrpSpPr/>
        <p:nvPr/>
      </p:nvGrpSpPr>
      <p:grpSpPr>
        <a:xfrm>
          <a:off x="0" y="0"/>
          <a:ext cx="0" cy="0"/>
          <a:chOff x="0" y="0"/>
          <a:chExt cx="0" cy="0"/>
        </a:xfrm>
      </p:grpSpPr>
      <p:grpSp>
        <p:nvGrpSpPr>
          <p:cNvPr id="266" name="Google Shape;266;p6"/>
          <p:cNvGrpSpPr/>
          <p:nvPr/>
        </p:nvGrpSpPr>
        <p:grpSpPr>
          <a:xfrm>
            <a:off x="10616832" y="394581"/>
            <a:ext cx="1296139" cy="337084"/>
            <a:chOff x="1946809" y="2057400"/>
            <a:chExt cx="8298382" cy="2158140"/>
          </a:xfrm>
        </p:grpSpPr>
        <p:sp>
          <p:nvSpPr>
            <p:cNvPr id="267" name="Google Shape;267;p6"/>
            <p:cNvSpPr/>
            <p:nvPr/>
          </p:nvSpPr>
          <p:spPr>
            <a:xfrm>
              <a:off x="7804010" y="2057400"/>
              <a:ext cx="2157711" cy="2158140"/>
            </a:xfrm>
            <a:custGeom>
              <a:rect b="b" l="l" r="r" t="t"/>
              <a:pathLst>
                <a:path extrusionOk="0" h="265893" w="265841">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CE1817"/>
                </a:solidFill>
                <a:latin typeface="Arial"/>
                <a:ea typeface="Arial"/>
                <a:cs typeface="Arial"/>
                <a:sym typeface="Arial"/>
              </a:endParaRPr>
            </a:p>
          </p:txBody>
        </p:sp>
        <p:sp>
          <p:nvSpPr>
            <p:cNvPr id="268" name="Google Shape;268;p6"/>
            <p:cNvSpPr/>
            <p:nvPr/>
          </p:nvSpPr>
          <p:spPr>
            <a:xfrm>
              <a:off x="9973059" y="3872030"/>
              <a:ext cx="272132" cy="2721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CE1817"/>
                </a:solidFill>
                <a:latin typeface="Arial"/>
                <a:ea typeface="Arial"/>
                <a:cs typeface="Arial"/>
                <a:sym typeface="Arial"/>
              </a:endParaRPr>
            </a:p>
          </p:txBody>
        </p:sp>
        <p:grpSp>
          <p:nvGrpSpPr>
            <p:cNvPr id="269" name="Google Shape;269;p6"/>
            <p:cNvGrpSpPr/>
            <p:nvPr/>
          </p:nvGrpSpPr>
          <p:grpSpPr>
            <a:xfrm>
              <a:off x="1946809" y="2314354"/>
              <a:ext cx="5639953" cy="1587805"/>
              <a:chOff x="-53" y="31607"/>
              <a:chExt cx="694871" cy="195625"/>
            </a:xfrm>
          </p:grpSpPr>
          <p:sp>
            <p:nvSpPr>
              <p:cNvPr id="270" name="Google Shape;270;p6"/>
              <p:cNvSpPr/>
              <p:nvPr/>
            </p:nvSpPr>
            <p:spPr>
              <a:xfrm>
                <a:off x="490300" y="32512"/>
                <a:ext cx="204518" cy="193631"/>
              </a:xfrm>
              <a:custGeom>
                <a:rect b="b" l="l" r="r" t="t"/>
                <a:pathLst>
                  <a:path extrusionOk="0" h="193631" w="204518">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CE1817"/>
                  </a:solidFill>
                  <a:latin typeface="Arial"/>
                  <a:ea typeface="Arial"/>
                  <a:cs typeface="Arial"/>
                  <a:sym typeface="Arial"/>
                </a:endParaRPr>
              </a:p>
            </p:txBody>
          </p:sp>
          <p:sp>
            <p:nvSpPr>
              <p:cNvPr id="271" name="Google Shape;271;p6"/>
              <p:cNvSpPr/>
              <p:nvPr/>
            </p:nvSpPr>
            <p:spPr>
              <a:xfrm>
                <a:off x="269240" y="32512"/>
                <a:ext cx="202439" cy="192339"/>
              </a:xfrm>
              <a:custGeom>
                <a:rect b="b" l="l" r="r" t="t"/>
                <a:pathLst>
                  <a:path extrusionOk="0" h="192339" w="2024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CE1817"/>
                  </a:solidFill>
                  <a:latin typeface="Arial"/>
                  <a:ea typeface="Arial"/>
                  <a:cs typeface="Arial"/>
                  <a:sym typeface="Arial"/>
                </a:endParaRPr>
              </a:p>
            </p:txBody>
          </p:sp>
          <p:sp>
            <p:nvSpPr>
              <p:cNvPr id="272" name="Google Shape;272;p6"/>
              <p:cNvSpPr/>
              <p:nvPr/>
            </p:nvSpPr>
            <p:spPr>
              <a:xfrm>
                <a:off x="-53" y="31607"/>
                <a:ext cx="232511" cy="195625"/>
              </a:xfrm>
              <a:custGeom>
                <a:rect b="b" l="l" r="r" t="t"/>
                <a:pathLst>
                  <a:path extrusionOk="0" h="195625" w="232511">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CE1817"/>
                  </a:solidFill>
                  <a:latin typeface="Arial"/>
                  <a:ea typeface="Arial"/>
                  <a:cs typeface="Arial"/>
                  <a:sym typeface="Arial"/>
                </a:endParaRPr>
              </a:p>
            </p:txBody>
          </p:sp>
        </p:grpSp>
      </p:grpSp>
      <p:sp>
        <p:nvSpPr>
          <p:cNvPr id="273" name="Google Shape;273;p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空白" type="blank">
  <p:cSld name="BLANK">
    <p:spTree>
      <p:nvGrpSpPr>
        <p:cNvPr id="280" name="Shape 280"/>
        <p:cNvGrpSpPr/>
        <p:nvPr/>
      </p:nvGrpSpPr>
      <p:grpSpPr>
        <a:xfrm>
          <a:off x="0" y="0"/>
          <a:ext cx="0" cy="0"/>
          <a:chOff x="0" y="0"/>
          <a:chExt cx="0" cy="0"/>
        </a:xfrm>
      </p:grpSpPr>
      <p:sp>
        <p:nvSpPr>
          <p:cNvPr id="281" name="Google Shape;28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284" name="Shape 284"/>
        <p:cNvGrpSpPr/>
        <p:nvPr/>
      </p:nvGrpSpPr>
      <p:grpSpPr>
        <a:xfrm>
          <a:off x="0" y="0"/>
          <a:ext cx="0" cy="0"/>
          <a:chOff x="0" y="0"/>
          <a:chExt cx="0" cy="0"/>
        </a:xfrm>
      </p:grpSpPr>
      <p:pic>
        <p:nvPicPr>
          <p:cNvPr id="285" name="Google Shape;285;p9"/>
          <p:cNvPicPr preferRelativeResize="0"/>
          <p:nvPr/>
        </p:nvPicPr>
        <p:blipFill rotWithShape="1">
          <a:blip r:embed="rId2">
            <a:alphaModFix amt="24000"/>
          </a:blip>
          <a:srcRect b="0" l="8333" r="8333" t="0"/>
          <a:stretch/>
        </p:blipFill>
        <p:spPr>
          <a:xfrm>
            <a:off x="0" y="0"/>
            <a:ext cx="12192000" cy="6858000"/>
          </a:xfrm>
          <a:prstGeom prst="rect">
            <a:avLst/>
          </a:prstGeom>
          <a:noFill/>
          <a:ln>
            <a:noFill/>
          </a:ln>
        </p:spPr>
      </p:pic>
      <p:sp>
        <p:nvSpPr>
          <p:cNvPr id="286" name="Google Shape;28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289" name="Shape 289"/>
        <p:cNvGrpSpPr/>
        <p:nvPr/>
      </p:nvGrpSpPr>
      <p:grpSpPr>
        <a:xfrm>
          <a:off x="0" y="0"/>
          <a:ext cx="0" cy="0"/>
          <a:chOff x="0" y="0"/>
          <a:chExt cx="0" cy="0"/>
        </a:xfrm>
      </p:grpSpPr>
      <p:pic>
        <p:nvPicPr>
          <p:cNvPr id="290" name="Google Shape;290;p10"/>
          <p:cNvPicPr preferRelativeResize="0"/>
          <p:nvPr/>
        </p:nvPicPr>
        <p:blipFill rotWithShape="1">
          <a:blip r:embed="rId2">
            <a:alphaModFix amt="19000"/>
          </a:blip>
          <a:srcRect b="0" l="8333" r="9801" t="0"/>
          <a:stretch/>
        </p:blipFill>
        <p:spPr>
          <a:xfrm>
            <a:off x="0" y="0"/>
            <a:ext cx="12192000" cy="6858000"/>
          </a:xfrm>
          <a:prstGeom prst="rect">
            <a:avLst/>
          </a:prstGeom>
          <a:noFill/>
          <a:ln>
            <a:noFill/>
          </a:ln>
        </p:spPr>
      </p:pic>
      <p:sp>
        <p:nvSpPr>
          <p:cNvPr id="291" name="Google Shape;29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空白">
  <p:cSld name="2_空白">
    <p:spTree>
      <p:nvGrpSpPr>
        <p:cNvPr id="294" name="Shape 294"/>
        <p:cNvGrpSpPr/>
        <p:nvPr/>
      </p:nvGrpSpPr>
      <p:grpSpPr>
        <a:xfrm>
          <a:off x="0" y="0"/>
          <a:ext cx="0" cy="0"/>
          <a:chOff x="0" y="0"/>
          <a:chExt cx="0" cy="0"/>
        </a:xfrm>
      </p:grpSpPr>
      <p:sp>
        <p:nvSpPr>
          <p:cNvPr id="295" name="Google Shape;29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6" name="Google Shape;276;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7" name="Google Shape;27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8" name="Google Shape;27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9" name="Google Shape;27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8" name="Shape 308"/>
        <p:cNvGrpSpPr/>
        <p:nvPr/>
      </p:nvGrpSpPr>
      <p:grpSpPr>
        <a:xfrm>
          <a:off x="0" y="0"/>
          <a:ext cx="0" cy="0"/>
          <a:chOff x="0" y="0"/>
          <a:chExt cx="0" cy="0"/>
        </a:xfrm>
      </p:grpSpPr>
      <p:sp>
        <p:nvSpPr>
          <p:cNvPr id="309" name="Google Shape;309;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310" name="Google Shape;310;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311" name="Google Shape;311;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nvSpPr>
        <p:spPr>
          <a:xfrm>
            <a:off x="201056" y="205725"/>
            <a:ext cx="6504544" cy="110796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i="0" lang="en-GB" sz="3600" u="none" cap="none" strike="noStrike">
                <a:solidFill>
                  <a:srgbClr val="2C7F27"/>
                </a:solidFill>
                <a:latin typeface="Times New Roman"/>
                <a:ea typeface="Times New Roman"/>
                <a:cs typeface="Times New Roman"/>
                <a:sym typeface="Times New Roman"/>
              </a:rPr>
              <a:t>FINC3600 Project 1 WOW </a:t>
            </a:r>
            <a:endParaRPr b="1" sz="3600">
              <a:solidFill>
                <a:srgbClr val="2C7F27"/>
              </a:solidFill>
              <a:latin typeface="Times New Roman"/>
              <a:ea typeface="Times New Roman"/>
              <a:cs typeface="Times New Roman"/>
              <a:sym typeface="Times New Roman"/>
            </a:endParaRPr>
          </a:p>
          <a:p>
            <a:pPr indent="0" lvl="0" marL="0" marR="0" rtl="0" algn="l">
              <a:spcBef>
                <a:spcPts val="0"/>
              </a:spcBef>
              <a:spcAft>
                <a:spcPts val="0"/>
              </a:spcAft>
              <a:buNone/>
            </a:pPr>
            <a:r>
              <a:rPr lang="en-GB" sz="2400">
                <a:solidFill>
                  <a:srgbClr val="2C7F27"/>
                </a:solidFill>
                <a:latin typeface="Times New Roman"/>
                <a:ea typeface="Times New Roman"/>
                <a:cs typeface="Times New Roman"/>
                <a:sym typeface="Times New Roman"/>
              </a:rPr>
              <a:t>– CC Workshop 4 - Team 2</a:t>
            </a:r>
            <a:endParaRPr sz="2400">
              <a:solidFill>
                <a:srgbClr val="2C7F27"/>
              </a:solidFill>
              <a:latin typeface="Times New Roman"/>
              <a:ea typeface="Times New Roman"/>
              <a:cs typeface="Times New Roman"/>
              <a:sym typeface="Times New Roman"/>
            </a:endParaRPr>
          </a:p>
        </p:txBody>
      </p:sp>
      <p:pic>
        <p:nvPicPr>
          <p:cNvPr id="358" name="Google Shape;358;p26"/>
          <p:cNvPicPr preferRelativeResize="0"/>
          <p:nvPr/>
        </p:nvPicPr>
        <p:blipFill rotWithShape="1">
          <a:blip r:embed="rId3">
            <a:alphaModFix/>
          </a:blip>
          <a:srcRect b="0" l="0" r="0" t="0"/>
          <a:stretch/>
        </p:blipFill>
        <p:spPr>
          <a:xfrm>
            <a:off x="456700" y="3222503"/>
            <a:ext cx="1728880" cy="2305195"/>
          </a:xfrm>
          <a:custGeom>
            <a:rect b="b" l="l" r="r" t="t"/>
            <a:pathLst>
              <a:path extrusionOk="0" h="1833766" w="1884154">
                <a:moveTo>
                  <a:pt x="140540" y="0"/>
                </a:moveTo>
                <a:lnTo>
                  <a:pt x="1743614" y="0"/>
                </a:lnTo>
                <a:cubicBezTo>
                  <a:pt x="1821232" y="0"/>
                  <a:pt x="1884154" y="62922"/>
                  <a:pt x="1884154" y="140540"/>
                </a:cubicBezTo>
                <a:lnTo>
                  <a:pt x="1884154" y="1693226"/>
                </a:lnTo>
                <a:cubicBezTo>
                  <a:pt x="1884154" y="1770844"/>
                  <a:pt x="1821232" y="1833766"/>
                  <a:pt x="1743614" y="1833766"/>
                </a:cubicBezTo>
                <a:lnTo>
                  <a:pt x="140540" y="1833766"/>
                </a:lnTo>
                <a:cubicBezTo>
                  <a:pt x="62922" y="1833766"/>
                  <a:pt x="0" y="1770844"/>
                  <a:pt x="0" y="1693226"/>
                </a:cubicBezTo>
                <a:lnTo>
                  <a:pt x="0" y="140540"/>
                </a:lnTo>
                <a:cubicBezTo>
                  <a:pt x="0" y="62922"/>
                  <a:pt x="62922" y="0"/>
                  <a:pt x="140540" y="0"/>
                </a:cubicBezTo>
                <a:close/>
              </a:path>
            </a:pathLst>
          </a:custGeom>
          <a:noFill/>
          <a:ln cap="flat" cmpd="sng" w="38100">
            <a:solidFill>
              <a:srgbClr val="E3BF28"/>
            </a:solidFill>
            <a:prstDash val="solid"/>
            <a:round/>
            <a:headEnd len="sm" w="sm" type="none"/>
            <a:tailEnd len="sm" w="sm" type="none"/>
          </a:ln>
          <a:effectLst>
            <a:outerShdw blurRad="254000" rotWithShape="0" algn="tl" dir="2700000" dist="127000">
              <a:srgbClr val="E3BF28">
                <a:alpha val="20000"/>
              </a:srgbClr>
            </a:outerShdw>
          </a:effectLst>
        </p:spPr>
      </p:pic>
      <p:pic>
        <p:nvPicPr>
          <p:cNvPr id="359" name="Google Shape;359;p26"/>
          <p:cNvPicPr preferRelativeResize="0"/>
          <p:nvPr/>
        </p:nvPicPr>
        <p:blipFill rotWithShape="1">
          <a:blip r:embed="rId4">
            <a:alphaModFix/>
          </a:blip>
          <a:srcRect b="0" l="0" r="0" t="0"/>
          <a:stretch/>
        </p:blipFill>
        <p:spPr>
          <a:xfrm>
            <a:off x="2772813" y="3222507"/>
            <a:ext cx="1616220" cy="2305199"/>
          </a:xfrm>
          <a:custGeom>
            <a:rect b="b" l="l" r="r" t="t"/>
            <a:pathLst>
              <a:path extrusionOk="0" h="1833766" w="1884154">
                <a:moveTo>
                  <a:pt x="140540" y="0"/>
                </a:moveTo>
                <a:lnTo>
                  <a:pt x="1743614" y="0"/>
                </a:lnTo>
                <a:cubicBezTo>
                  <a:pt x="1821232" y="0"/>
                  <a:pt x="1884154" y="62922"/>
                  <a:pt x="1884154" y="140540"/>
                </a:cubicBezTo>
                <a:lnTo>
                  <a:pt x="1884154" y="1693226"/>
                </a:lnTo>
                <a:cubicBezTo>
                  <a:pt x="1884154" y="1770844"/>
                  <a:pt x="1821232" y="1833766"/>
                  <a:pt x="1743614" y="1833766"/>
                </a:cubicBezTo>
                <a:lnTo>
                  <a:pt x="140540" y="1833766"/>
                </a:lnTo>
                <a:cubicBezTo>
                  <a:pt x="62922" y="1833766"/>
                  <a:pt x="0" y="1770844"/>
                  <a:pt x="0" y="1693226"/>
                </a:cubicBezTo>
                <a:lnTo>
                  <a:pt x="0" y="140540"/>
                </a:lnTo>
                <a:cubicBezTo>
                  <a:pt x="0" y="62922"/>
                  <a:pt x="62922" y="0"/>
                  <a:pt x="140540" y="0"/>
                </a:cubicBezTo>
                <a:close/>
              </a:path>
            </a:pathLst>
          </a:custGeom>
          <a:noFill/>
          <a:ln cap="flat" cmpd="sng" w="38100">
            <a:solidFill>
              <a:srgbClr val="E3BF28"/>
            </a:solidFill>
            <a:prstDash val="solid"/>
            <a:round/>
            <a:headEnd len="sm" w="sm" type="none"/>
            <a:tailEnd len="sm" w="sm" type="none"/>
          </a:ln>
          <a:effectLst>
            <a:outerShdw blurRad="254000" rotWithShape="0" algn="tl" dir="2700000" dist="127000">
              <a:srgbClr val="E3BF28">
                <a:alpha val="20000"/>
              </a:srgbClr>
            </a:outerShdw>
          </a:effectLst>
        </p:spPr>
      </p:pic>
      <p:pic>
        <p:nvPicPr>
          <p:cNvPr id="360" name="Google Shape;360;p26"/>
          <p:cNvPicPr preferRelativeResize="0"/>
          <p:nvPr/>
        </p:nvPicPr>
        <p:blipFill rotWithShape="1">
          <a:blip r:embed="rId5">
            <a:alphaModFix/>
          </a:blip>
          <a:srcRect b="0" l="0" r="0" t="0"/>
          <a:stretch/>
        </p:blipFill>
        <p:spPr>
          <a:xfrm>
            <a:off x="10115022" y="3210150"/>
            <a:ext cx="1627893" cy="2342929"/>
          </a:xfrm>
          <a:custGeom>
            <a:rect b="b" l="l" r="r" t="t"/>
            <a:pathLst>
              <a:path extrusionOk="0" h="1833766" w="1884154">
                <a:moveTo>
                  <a:pt x="140540" y="0"/>
                </a:moveTo>
                <a:lnTo>
                  <a:pt x="1743614" y="0"/>
                </a:lnTo>
                <a:cubicBezTo>
                  <a:pt x="1821232" y="0"/>
                  <a:pt x="1884154" y="62922"/>
                  <a:pt x="1884154" y="140540"/>
                </a:cubicBezTo>
                <a:lnTo>
                  <a:pt x="1884154" y="1693226"/>
                </a:lnTo>
                <a:cubicBezTo>
                  <a:pt x="1884154" y="1770844"/>
                  <a:pt x="1821232" y="1833766"/>
                  <a:pt x="1743614" y="1833766"/>
                </a:cubicBezTo>
                <a:lnTo>
                  <a:pt x="140540" y="1833766"/>
                </a:lnTo>
                <a:cubicBezTo>
                  <a:pt x="62922" y="1833766"/>
                  <a:pt x="0" y="1770844"/>
                  <a:pt x="0" y="1693226"/>
                </a:cubicBezTo>
                <a:lnTo>
                  <a:pt x="0" y="140540"/>
                </a:lnTo>
                <a:cubicBezTo>
                  <a:pt x="0" y="62922"/>
                  <a:pt x="62922" y="0"/>
                  <a:pt x="140540" y="0"/>
                </a:cubicBezTo>
                <a:close/>
              </a:path>
            </a:pathLst>
          </a:custGeom>
          <a:noFill/>
          <a:ln cap="flat" cmpd="sng" w="38100">
            <a:solidFill>
              <a:srgbClr val="E3BF28"/>
            </a:solidFill>
            <a:prstDash val="solid"/>
            <a:round/>
            <a:headEnd len="sm" w="sm" type="none"/>
            <a:tailEnd len="sm" w="sm" type="none"/>
          </a:ln>
          <a:effectLst>
            <a:outerShdw blurRad="254000" rotWithShape="0" algn="tl" dir="2700000" dist="127000">
              <a:srgbClr val="E3BF28">
                <a:alpha val="20000"/>
              </a:srgbClr>
            </a:outerShdw>
          </a:effectLst>
        </p:spPr>
      </p:pic>
      <p:pic>
        <p:nvPicPr>
          <p:cNvPr id="361" name="Google Shape;361;p26"/>
          <p:cNvPicPr preferRelativeResize="0"/>
          <p:nvPr/>
        </p:nvPicPr>
        <p:blipFill rotWithShape="1">
          <a:blip r:embed="rId6">
            <a:alphaModFix/>
          </a:blip>
          <a:srcRect b="0" l="0" r="0" t="0"/>
          <a:stretch/>
        </p:blipFill>
        <p:spPr>
          <a:xfrm>
            <a:off x="7569932" y="3226604"/>
            <a:ext cx="1957856" cy="2326472"/>
          </a:xfrm>
          <a:custGeom>
            <a:rect b="b" l="l" r="r" t="t"/>
            <a:pathLst>
              <a:path extrusionOk="0" h="1833766" w="1884154">
                <a:moveTo>
                  <a:pt x="140540" y="0"/>
                </a:moveTo>
                <a:lnTo>
                  <a:pt x="1743614" y="0"/>
                </a:lnTo>
                <a:cubicBezTo>
                  <a:pt x="1821232" y="0"/>
                  <a:pt x="1884154" y="62922"/>
                  <a:pt x="1884154" y="140540"/>
                </a:cubicBezTo>
                <a:lnTo>
                  <a:pt x="1884154" y="1693226"/>
                </a:lnTo>
                <a:cubicBezTo>
                  <a:pt x="1884154" y="1770844"/>
                  <a:pt x="1821232" y="1833766"/>
                  <a:pt x="1743614" y="1833766"/>
                </a:cubicBezTo>
                <a:lnTo>
                  <a:pt x="140540" y="1833766"/>
                </a:lnTo>
                <a:cubicBezTo>
                  <a:pt x="62922" y="1833766"/>
                  <a:pt x="0" y="1770844"/>
                  <a:pt x="0" y="1693226"/>
                </a:cubicBezTo>
                <a:lnTo>
                  <a:pt x="0" y="140540"/>
                </a:lnTo>
                <a:cubicBezTo>
                  <a:pt x="0" y="62922"/>
                  <a:pt x="62922" y="0"/>
                  <a:pt x="140540" y="0"/>
                </a:cubicBezTo>
                <a:close/>
              </a:path>
            </a:pathLst>
          </a:custGeom>
          <a:noFill/>
          <a:ln cap="flat" cmpd="sng" w="38100">
            <a:solidFill>
              <a:srgbClr val="E3BF28"/>
            </a:solidFill>
            <a:prstDash val="solid"/>
            <a:round/>
            <a:headEnd len="sm" w="sm" type="none"/>
            <a:tailEnd len="sm" w="sm" type="none"/>
          </a:ln>
          <a:effectLst>
            <a:outerShdw blurRad="254000" rotWithShape="0" algn="tl" dir="2700000" dist="127000">
              <a:srgbClr val="E3BF28">
                <a:alpha val="20000"/>
              </a:srgbClr>
            </a:outerShdw>
          </a:effectLst>
        </p:spPr>
      </p:pic>
      <p:pic>
        <p:nvPicPr>
          <p:cNvPr id="362" name="Google Shape;362;p26"/>
          <p:cNvPicPr preferRelativeResize="0"/>
          <p:nvPr/>
        </p:nvPicPr>
        <p:blipFill rotWithShape="1">
          <a:blip r:embed="rId7">
            <a:alphaModFix/>
          </a:blip>
          <a:srcRect b="0" l="0" r="0" t="0"/>
          <a:stretch/>
        </p:blipFill>
        <p:spPr>
          <a:xfrm>
            <a:off x="4976265" y="3222503"/>
            <a:ext cx="2006436" cy="2305196"/>
          </a:xfrm>
          <a:custGeom>
            <a:rect b="b" l="l" r="r" t="t"/>
            <a:pathLst>
              <a:path extrusionOk="0" h="1833766" w="1884154">
                <a:moveTo>
                  <a:pt x="140540" y="0"/>
                </a:moveTo>
                <a:lnTo>
                  <a:pt x="1743614" y="0"/>
                </a:lnTo>
                <a:cubicBezTo>
                  <a:pt x="1821232" y="0"/>
                  <a:pt x="1884154" y="62922"/>
                  <a:pt x="1884154" y="140540"/>
                </a:cubicBezTo>
                <a:lnTo>
                  <a:pt x="1884154" y="1693226"/>
                </a:lnTo>
                <a:cubicBezTo>
                  <a:pt x="1884154" y="1770844"/>
                  <a:pt x="1821232" y="1833766"/>
                  <a:pt x="1743614" y="1833766"/>
                </a:cubicBezTo>
                <a:lnTo>
                  <a:pt x="140540" y="1833766"/>
                </a:lnTo>
                <a:cubicBezTo>
                  <a:pt x="62922" y="1833766"/>
                  <a:pt x="0" y="1770844"/>
                  <a:pt x="0" y="1693226"/>
                </a:cubicBezTo>
                <a:lnTo>
                  <a:pt x="0" y="140540"/>
                </a:lnTo>
                <a:cubicBezTo>
                  <a:pt x="0" y="62922"/>
                  <a:pt x="62922" y="0"/>
                  <a:pt x="140540" y="0"/>
                </a:cubicBezTo>
                <a:close/>
              </a:path>
            </a:pathLst>
          </a:custGeom>
          <a:noFill/>
          <a:ln cap="flat" cmpd="sng" w="38100">
            <a:solidFill>
              <a:srgbClr val="E3BF28"/>
            </a:solidFill>
            <a:prstDash val="solid"/>
            <a:round/>
            <a:headEnd len="sm" w="sm" type="none"/>
            <a:tailEnd len="sm" w="sm" type="none"/>
          </a:ln>
          <a:effectLst>
            <a:outerShdw blurRad="254000" rotWithShape="0" algn="tl" dir="2700000" dist="127000">
              <a:srgbClr val="E3BF28">
                <a:alpha val="20000"/>
              </a:srgbClr>
            </a:outerShdw>
          </a:effectLst>
        </p:spPr>
      </p:pic>
      <p:grpSp>
        <p:nvGrpSpPr>
          <p:cNvPr id="363" name="Google Shape;363;p26"/>
          <p:cNvGrpSpPr/>
          <p:nvPr/>
        </p:nvGrpSpPr>
        <p:grpSpPr>
          <a:xfrm>
            <a:off x="259881" y="1875556"/>
            <a:ext cx="2283011" cy="1015632"/>
            <a:chOff x="259881" y="2093270"/>
            <a:chExt cx="2283011" cy="1015632"/>
          </a:xfrm>
        </p:grpSpPr>
        <p:sp>
          <p:nvSpPr>
            <p:cNvPr id="364" name="Google Shape;364;p26"/>
            <p:cNvSpPr/>
            <p:nvPr/>
          </p:nvSpPr>
          <p:spPr>
            <a:xfrm>
              <a:off x="259881" y="2098307"/>
              <a:ext cx="2084979" cy="1010595"/>
            </a:xfrm>
            <a:prstGeom prst="roundRect">
              <a:avLst>
                <a:gd fmla="val 25237" name="adj"/>
              </a:avLst>
            </a:prstGeom>
            <a:solidFill>
              <a:schemeClr val="lt1"/>
            </a:solidFill>
            <a:ln cap="flat" cmpd="sng" w="12700">
              <a:solidFill>
                <a:srgbClr val="2C7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26"/>
            <p:cNvSpPr txBox="1"/>
            <p:nvPr/>
          </p:nvSpPr>
          <p:spPr>
            <a:xfrm>
              <a:off x="457913" y="2093270"/>
              <a:ext cx="2084979" cy="101563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GB" sz="1800">
                  <a:solidFill>
                    <a:srgbClr val="3F3F3F"/>
                  </a:solidFill>
                  <a:latin typeface="Arial"/>
                  <a:ea typeface="Arial"/>
                  <a:cs typeface="Arial"/>
                  <a:sym typeface="Arial"/>
                </a:rPr>
                <a:t>Pinzhang(Jack) Cheng</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SID: 500260425</a:t>
              </a:r>
              <a:endParaRPr sz="1800">
                <a:solidFill>
                  <a:srgbClr val="3F3F3F"/>
                </a:solidFill>
                <a:latin typeface="Arial"/>
                <a:ea typeface="Arial"/>
                <a:cs typeface="Arial"/>
                <a:sym typeface="Arial"/>
              </a:endParaRPr>
            </a:p>
          </p:txBody>
        </p:sp>
      </p:grpSp>
      <p:grpSp>
        <p:nvGrpSpPr>
          <p:cNvPr id="366" name="Google Shape;366;p26"/>
          <p:cNvGrpSpPr/>
          <p:nvPr/>
        </p:nvGrpSpPr>
        <p:grpSpPr>
          <a:xfrm>
            <a:off x="2538435" y="1880595"/>
            <a:ext cx="2085074" cy="1020161"/>
            <a:chOff x="2538435" y="2098309"/>
            <a:chExt cx="2085074" cy="1020161"/>
          </a:xfrm>
        </p:grpSpPr>
        <p:sp>
          <p:nvSpPr>
            <p:cNvPr id="367" name="Google Shape;367;p26"/>
            <p:cNvSpPr/>
            <p:nvPr/>
          </p:nvSpPr>
          <p:spPr>
            <a:xfrm>
              <a:off x="2538435" y="2098309"/>
              <a:ext cx="2084979" cy="1010595"/>
            </a:xfrm>
            <a:prstGeom prst="roundRect">
              <a:avLst>
                <a:gd fmla="val 25237" name="adj"/>
              </a:avLst>
            </a:prstGeom>
            <a:solidFill>
              <a:schemeClr val="lt1"/>
            </a:solidFill>
            <a:ln cap="flat" cmpd="sng" w="12700">
              <a:solidFill>
                <a:srgbClr val="2C7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p26"/>
            <p:cNvSpPr txBox="1"/>
            <p:nvPr/>
          </p:nvSpPr>
          <p:spPr>
            <a:xfrm>
              <a:off x="2684009" y="2102670"/>
              <a:ext cx="1939500" cy="10158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GB" sz="1800">
                  <a:solidFill>
                    <a:srgbClr val="3F3F3F"/>
                  </a:solidFill>
                  <a:latin typeface="Arial"/>
                  <a:ea typeface="Arial"/>
                  <a:cs typeface="Arial"/>
                  <a:sym typeface="Arial"/>
                </a:rPr>
                <a:t>Zige(Ziggy)</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Liang</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SID: 490587854</a:t>
              </a:r>
              <a:endParaRPr sz="1800">
                <a:solidFill>
                  <a:srgbClr val="3F3F3F"/>
                </a:solidFill>
                <a:latin typeface="Arial"/>
                <a:ea typeface="Arial"/>
                <a:cs typeface="Arial"/>
                <a:sym typeface="Arial"/>
              </a:endParaRPr>
            </a:p>
          </p:txBody>
        </p:sp>
      </p:grpSp>
      <p:grpSp>
        <p:nvGrpSpPr>
          <p:cNvPr id="369" name="Google Shape;369;p26"/>
          <p:cNvGrpSpPr/>
          <p:nvPr/>
        </p:nvGrpSpPr>
        <p:grpSpPr>
          <a:xfrm>
            <a:off x="4829938" y="1854041"/>
            <a:ext cx="2084979" cy="1037149"/>
            <a:chOff x="4829938" y="2071755"/>
            <a:chExt cx="2084979" cy="1037149"/>
          </a:xfrm>
        </p:grpSpPr>
        <p:sp>
          <p:nvSpPr>
            <p:cNvPr id="370" name="Google Shape;370;p26"/>
            <p:cNvSpPr/>
            <p:nvPr/>
          </p:nvSpPr>
          <p:spPr>
            <a:xfrm>
              <a:off x="4829938" y="2098309"/>
              <a:ext cx="2084979" cy="1010595"/>
            </a:xfrm>
            <a:prstGeom prst="roundRect">
              <a:avLst>
                <a:gd fmla="val 25237" name="adj"/>
              </a:avLst>
            </a:prstGeom>
            <a:solidFill>
              <a:schemeClr val="lt1"/>
            </a:solidFill>
            <a:ln cap="flat" cmpd="sng" w="12700">
              <a:solidFill>
                <a:srgbClr val="2C7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26"/>
            <p:cNvSpPr txBox="1"/>
            <p:nvPr/>
          </p:nvSpPr>
          <p:spPr>
            <a:xfrm>
              <a:off x="5048123" y="2071755"/>
              <a:ext cx="1866792" cy="101563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GB" sz="1800">
                  <a:solidFill>
                    <a:srgbClr val="3F3F3F"/>
                  </a:solidFill>
                  <a:latin typeface="Arial"/>
                  <a:ea typeface="Arial"/>
                  <a:cs typeface="Arial"/>
                  <a:sym typeface="Arial"/>
                </a:rPr>
                <a:t>Hassan</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Ahmed</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SID: 500482658</a:t>
              </a:r>
              <a:endParaRPr sz="1800">
                <a:solidFill>
                  <a:srgbClr val="3F3F3F"/>
                </a:solidFill>
                <a:latin typeface="Arial"/>
                <a:ea typeface="Arial"/>
                <a:cs typeface="Arial"/>
                <a:sym typeface="Arial"/>
              </a:endParaRPr>
            </a:p>
          </p:txBody>
        </p:sp>
      </p:grpSp>
      <p:grpSp>
        <p:nvGrpSpPr>
          <p:cNvPr id="372" name="Google Shape;372;p26"/>
          <p:cNvGrpSpPr/>
          <p:nvPr/>
        </p:nvGrpSpPr>
        <p:grpSpPr>
          <a:xfrm>
            <a:off x="7528495" y="1865647"/>
            <a:ext cx="2413786" cy="1025543"/>
            <a:chOff x="7528495" y="2083361"/>
            <a:chExt cx="2413786" cy="1025543"/>
          </a:xfrm>
        </p:grpSpPr>
        <p:sp>
          <p:nvSpPr>
            <p:cNvPr id="373" name="Google Shape;373;p26"/>
            <p:cNvSpPr/>
            <p:nvPr/>
          </p:nvSpPr>
          <p:spPr>
            <a:xfrm>
              <a:off x="7528495" y="2098309"/>
              <a:ext cx="2084979" cy="1010595"/>
            </a:xfrm>
            <a:prstGeom prst="roundRect">
              <a:avLst>
                <a:gd fmla="val 25237" name="adj"/>
              </a:avLst>
            </a:prstGeom>
            <a:solidFill>
              <a:schemeClr val="lt1"/>
            </a:solidFill>
            <a:ln cap="flat" cmpd="sng" w="12700">
              <a:solidFill>
                <a:srgbClr val="2C7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26"/>
            <p:cNvSpPr txBox="1"/>
            <p:nvPr/>
          </p:nvSpPr>
          <p:spPr>
            <a:xfrm>
              <a:off x="7686581" y="2083361"/>
              <a:ext cx="2255700" cy="1015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GB" sz="1800">
                  <a:solidFill>
                    <a:srgbClr val="3F3F3F"/>
                  </a:solidFill>
                  <a:latin typeface="Arial"/>
                  <a:ea typeface="Arial"/>
                  <a:cs typeface="Arial"/>
                  <a:sym typeface="Arial"/>
                </a:rPr>
                <a:t>Xiaoyu(Zoe)</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Yan</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SID:490590186</a:t>
              </a:r>
              <a:endParaRPr sz="1800">
                <a:solidFill>
                  <a:srgbClr val="3F3F3F"/>
                </a:solidFill>
                <a:latin typeface="Arial"/>
                <a:ea typeface="Arial"/>
                <a:cs typeface="Arial"/>
                <a:sym typeface="Arial"/>
              </a:endParaRPr>
            </a:p>
          </p:txBody>
        </p:sp>
      </p:grpSp>
      <p:grpSp>
        <p:nvGrpSpPr>
          <p:cNvPr id="375" name="Google Shape;375;p26"/>
          <p:cNvGrpSpPr/>
          <p:nvPr/>
        </p:nvGrpSpPr>
        <p:grpSpPr>
          <a:xfrm>
            <a:off x="9837206" y="1880595"/>
            <a:ext cx="2084980" cy="1020162"/>
            <a:chOff x="9837206" y="2098309"/>
            <a:chExt cx="2084980" cy="1020162"/>
          </a:xfrm>
        </p:grpSpPr>
        <p:sp>
          <p:nvSpPr>
            <p:cNvPr id="376" name="Google Shape;376;p26"/>
            <p:cNvSpPr/>
            <p:nvPr/>
          </p:nvSpPr>
          <p:spPr>
            <a:xfrm>
              <a:off x="9837206" y="2098309"/>
              <a:ext cx="2084979" cy="1010595"/>
            </a:xfrm>
            <a:prstGeom prst="roundRect">
              <a:avLst>
                <a:gd fmla="val 25237" name="adj"/>
              </a:avLst>
            </a:prstGeom>
            <a:solidFill>
              <a:schemeClr val="lt1"/>
            </a:solidFill>
            <a:ln cap="flat" cmpd="sng" w="12700">
              <a:solidFill>
                <a:srgbClr val="2C7F2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26"/>
            <p:cNvSpPr txBox="1"/>
            <p:nvPr/>
          </p:nvSpPr>
          <p:spPr>
            <a:xfrm>
              <a:off x="9942275" y="2102839"/>
              <a:ext cx="1979911" cy="101563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GB" sz="1800">
                  <a:solidFill>
                    <a:srgbClr val="3F3F3F"/>
                  </a:solidFill>
                  <a:latin typeface="Arial"/>
                  <a:ea typeface="Arial"/>
                  <a:cs typeface="Arial"/>
                  <a:sym typeface="Arial"/>
                </a:rPr>
                <a:t>Ruohan(David)</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Liu</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en-GB" sz="1800">
                  <a:solidFill>
                    <a:srgbClr val="3F3F3F"/>
                  </a:solidFill>
                  <a:latin typeface="Arial"/>
                  <a:ea typeface="Arial"/>
                  <a:cs typeface="Arial"/>
                  <a:sym typeface="Arial"/>
                </a:rPr>
                <a:t>SID:500191347</a:t>
              </a:r>
              <a:endParaRPr sz="1800">
                <a:solidFill>
                  <a:srgbClr val="3F3F3F"/>
                </a:solidFill>
                <a:latin typeface="Arial"/>
                <a:ea typeface="Arial"/>
                <a:cs typeface="Arial"/>
                <a:sym typeface="Arial"/>
              </a:endParaRPr>
            </a:p>
          </p:txBody>
        </p:sp>
      </p:grpSp>
      <p:sp>
        <p:nvSpPr>
          <p:cNvPr id="378" name="Google Shape;378;p2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txBox="1"/>
          <p:nvPr/>
        </p:nvSpPr>
        <p:spPr>
          <a:xfrm>
            <a:off x="217210" y="338132"/>
            <a:ext cx="10647026" cy="1382486"/>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400">
                <a:solidFill>
                  <a:srgbClr val="2C7F27"/>
                </a:solidFill>
                <a:latin typeface="Times New Roman"/>
                <a:ea typeface="Times New Roman"/>
                <a:cs typeface="Times New Roman"/>
                <a:sym typeface="Times New Roman"/>
              </a:rPr>
              <a:t>In comparison with its peers, being the largest firm and having the second highest tangibility of assets allow Woolworths to marginally raise their leverage without significant concern over material cost incurred by additional  financial distress. </a:t>
            </a:r>
            <a:endParaRPr/>
          </a:p>
        </p:txBody>
      </p:sp>
      <p:sp>
        <p:nvSpPr>
          <p:cNvPr id="475" name="Google Shape;475;p35"/>
          <p:cNvSpPr txBox="1"/>
          <p:nvPr/>
        </p:nvSpPr>
        <p:spPr>
          <a:xfrm>
            <a:off x="984889" y="3106753"/>
            <a:ext cx="6390450" cy="977161"/>
          </a:xfrm>
          <a:prstGeom prst="rect">
            <a:avLst/>
          </a:prstGeom>
          <a:noFill/>
          <a:ln>
            <a:noFill/>
          </a:ln>
        </p:spPr>
        <p:txBody>
          <a:bodyPr anchorCtr="0" anchor="t" bIns="68550" lIns="68550" spcFirstLastPara="1" rIns="68550" wrap="square" tIns="68550">
            <a:noAutofit/>
          </a:bodyPr>
          <a:lstStyle/>
          <a:p>
            <a:pPr indent="0" lvl="0" marL="0" marR="0" rtl="0" algn="l">
              <a:lnSpc>
                <a:spcPct val="90000"/>
              </a:lnSpc>
              <a:spcBef>
                <a:spcPts val="0"/>
              </a:spcBef>
              <a:spcAft>
                <a:spcPts val="0"/>
              </a:spcAft>
              <a:buClr>
                <a:schemeClr val="dk1"/>
              </a:buClr>
              <a:buSzPts val="990"/>
              <a:buFont typeface="Arial"/>
              <a:buNone/>
            </a:pPr>
            <a:r>
              <a:t/>
            </a:r>
            <a:endParaRPr sz="1350">
              <a:solidFill>
                <a:schemeClr val="dk1"/>
              </a:solidFill>
              <a:latin typeface="Times New Roman"/>
              <a:ea typeface="Times New Roman"/>
              <a:cs typeface="Times New Roman"/>
              <a:sym typeface="Times New Roman"/>
            </a:endParaRPr>
          </a:p>
        </p:txBody>
      </p:sp>
      <p:pic>
        <p:nvPicPr>
          <p:cNvPr id="476" name="Google Shape;476;p35"/>
          <p:cNvPicPr preferRelativeResize="0"/>
          <p:nvPr/>
        </p:nvPicPr>
        <p:blipFill rotWithShape="1">
          <a:blip r:embed="rId3">
            <a:alphaModFix/>
          </a:blip>
          <a:srcRect b="0" l="0" r="0" t="0"/>
          <a:stretch/>
        </p:blipFill>
        <p:spPr>
          <a:xfrm>
            <a:off x="6329454" y="2276475"/>
            <a:ext cx="5372531" cy="3541409"/>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pic>
        <p:nvPicPr>
          <p:cNvPr id="477" name="Google Shape;477;p35"/>
          <p:cNvPicPr preferRelativeResize="0"/>
          <p:nvPr/>
        </p:nvPicPr>
        <p:blipFill rotWithShape="1">
          <a:blip r:embed="rId4">
            <a:alphaModFix/>
          </a:blip>
          <a:srcRect b="0" l="0" r="0" t="0"/>
          <a:stretch/>
        </p:blipFill>
        <p:spPr>
          <a:xfrm>
            <a:off x="489859" y="2276476"/>
            <a:ext cx="5372687" cy="3541408"/>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78" name="Google Shape;478;p3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nvSpPr>
        <p:spPr>
          <a:xfrm>
            <a:off x="217210" y="-43544"/>
            <a:ext cx="10647026" cy="1982993"/>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400">
                <a:solidFill>
                  <a:srgbClr val="2C7F27"/>
                </a:solidFill>
                <a:latin typeface="Times New Roman"/>
                <a:ea typeface="Times New Roman"/>
                <a:cs typeface="Times New Roman"/>
                <a:sym typeface="Times New Roman"/>
              </a:rPr>
              <a:t>After realisation of the synergy with SIG, WOW’s profitability will be boosted significantly. To align its capital structure with this strategic extension, WOW is recommended to gradually lower its leverage to reserve enough financial flexibility as a comparative advantage to capture emerging growth opportunities in the pharmaceutical industry.</a:t>
            </a:r>
            <a:endParaRPr/>
          </a:p>
        </p:txBody>
      </p:sp>
      <p:pic>
        <p:nvPicPr>
          <p:cNvPr id="484" name="Google Shape;484;p36"/>
          <p:cNvPicPr preferRelativeResize="0"/>
          <p:nvPr/>
        </p:nvPicPr>
        <p:blipFill rotWithShape="1">
          <a:blip r:embed="rId3">
            <a:alphaModFix/>
          </a:blip>
          <a:srcRect b="0" l="0" r="0" t="0"/>
          <a:stretch/>
        </p:blipFill>
        <p:spPr>
          <a:xfrm>
            <a:off x="2876568" y="2321379"/>
            <a:ext cx="5929975" cy="3903079"/>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85" name="Google Shape;485;p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37"/>
          <p:cNvPicPr preferRelativeResize="0"/>
          <p:nvPr/>
        </p:nvPicPr>
        <p:blipFill rotWithShape="1">
          <a:blip r:embed="rId3">
            <a:alphaModFix/>
          </a:blip>
          <a:srcRect b="0" l="0" r="0" t="0"/>
          <a:stretch/>
        </p:blipFill>
        <p:spPr>
          <a:xfrm>
            <a:off x="563309" y="2880718"/>
            <a:ext cx="5757328" cy="3333819"/>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pic>
        <p:nvPicPr>
          <p:cNvPr id="491" name="Google Shape;491;p37"/>
          <p:cNvPicPr preferRelativeResize="0"/>
          <p:nvPr/>
        </p:nvPicPr>
        <p:blipFill rotWithShape="1">
          <a:blip r:embed="rId4">
            <a:alphaModFix/>
          </a:blip>
          <a:srcRect b="0" l="0" r="0" t="0"/>
          <a:stretch/>
        </p:blipFill>
        <p:spPr>
          <a:xfrm>
            <a:off x="7123876" y="2880720"/>
            <a:ext cx="4502069" cy="3333817"/>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92" name="Google Shape;492;p37"/>
          <p:cNvSpPr/>
          <p:nvPr/>
        </p:nvSpPr>
        <p:spPr>
          <a:xfrm>
            <a:off x="249309" y="237603"/>
            <a:ext cx="10712047" cy="732981"/>
          </a:xfrm>
          <a:prstGeom prst="roundRect">
            <a:avLst>
              <a:gd fmla="val 16667" name="adj"/>
            </a:avLst>
          </a:prstGeom>
          <a:solidFill>
            <a:schemeClr val="lt1"/>
          </a:solidFill>
          <a:ln cap="flat" cmpd="sng" w="12700">
            <a:solidFill>
              <a:srgbClr val="E4C223"/>
            </a:solidFill>
            <a:prstDash val="solid"/>
            <a:miter lim="800000"/>
            <a:headEnd len="sm" w="sm" type="none"/>
            <a:tailEnd len="sm" w="sm" type="none"/>
          </a:ln>
          <a:effectLst>
            <a:outerShdw blurRad="254000" rotWithShape="0" algn="tl" dir="2700000" dist="127000">
              <a:srgbClr val="E4C223">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 name="Google Shape;493;p37"/>
          <p:cNvSpPr txBox="1"/>
          <p:nvPr/>
        </p:nvSpPr>
        <p:spPr>
          <a:xfrm>
            <a:off x="401708" y="248489"/>
            <a:ext cx="10548762" cy="692475"/>
          </a:xfrm>
          <a:prstGeom prst="rect">
            <a:avLst/>
          </a:prstGeom>
          <a:noFill/>
          <a:ln>
            <a:noFill/>
          </a:ln>
        </p:spPr>
        <p:txBody>
          <a:bodyPr anchorCtr="0" anchor="b" bIns="68550" lIns="68550" spcFirstLastPara="1" rIns="68550" wrap="square" tIns="68550">
            <a:spAutoFit/>
          </a:bodyPr>
          <a:lstStyle/>
          <a:p>
            <a:pPr indent="0" lvl="0" marL="0" marR="0" rtl="0" algn="l">
              <a:lnSpc>
                <a:spcPct val="90000"/>
              </a:lnSpc>
              <a:spcBef>
                <a:spcPts val="0"/>
              </a:spcBef>
              <a:spcAft>
                <a:spcPts val="0"/>
              </a:spcAft>
              <a:buClr>
                <a:srgbClr val="3F3F3F"/>
              </a:buClr>
              <a:buSzPts val="990"/>
              <a:buFont typeface="Times New Roman"/>
              <a:buNone/>
            </a:pPr>
            <a:r>
              <a:rPr lang="en-GB" sz="2000">
                <a:solidFill>
                  <a:srgbClr val="3F3F3F"/>
                </a:solidFill>
                <a:latin typeface="Times New Roman"/>
                <a:ea typeface="Times New Roman"/>
                <a:cs typeface="Times New Roman"/>
                <a:sym typeface="Times New Roman"/>
              </a:rPr>
              <a:t>-The payout ratio of Woolworths is around 70%, which is slightly lower than its competitors (Coles: 80%, Metcash: 72%, Wesfarmers: 74%). </a:t>
            </a:r>
            <a:endParaRPr/>
          </a:p>
        </p:txBody>
      </p:sp>
      <p:sp>
        <p:nvSpPr>
          <p:cNvPr id="494" name="Google Shape;494;p37"/>
          <p:cNvSpPr/>
          <p:nvPr/>
        </p:nvSpPr>
        <p:spPr>
          <a:xfrm>
            <a:off x="249309" y="1047493"/>
            <a:ext cx="10712047" cy="732981"/>
          </a:xfrm>
          <a:prstGeom prst="roundRect">
            <a:avLst>
              <a:gd fmla="val 16667" name="adj"/>
            </a:avLst>
          </a:prstGeom>
          <a:solidFill>
            <a:schemeClr val="lt1"/>
          </a:solidFill>
          <a:ln cap="flat" cmpd="sng" w="12700">
            <a:solidFill>
              <a:srgbClr val="E4C223"/>
            </a:solidFill>
            <a:prstDash val="solid"/>
            <a:miter lim="800000"/>
            <a:headEnd len="sm" w="sm" type="none"/>
            <a:tailEnd len="sm" w="sm" type="none"/>
          </a:ln>
          <a:effectLst>
            <a:outerShdw blurRad="254000" rotWithShape="0" algn="tl" dir="2700000" dist="127000">
              <a:srgbClr val="E4C223">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37"/>
          <p:cNvSpPr txBox="1"/>
          <p:nvPr/>
        </p:nvSpPr>
        <p:spPr>
          <a:xfrm>
            <a:off x="401708" y="1047493"/>
            <a:ext cx="10548762" cy="692475"/>
          </a:xfrm>
          <a:prstGeom prst="rect">
            <a:avLst/>
          </a:prstGeom>
          <a:noFill/>
          <a:ln>
            <a:noFill/>
          </a:ln>
        </p:spPr>
        <p:txBody>
          <a:bodyPr anchorCtr="0" anchor="b" bIns="68550" lIns="68550" spcFirstLastPara="1" rIns="68550" wrap="square" tIns="68550">
            <a:spAutoFit/>
          </a:bodyPr>
          <a:lstStyle/>
          <a:p>
            <a:pPr indent="0" lvl="0" marL="0" marR="0" rtl="0" algn="l">
              <a:lnSpc>
                <a:spcPct val="90000"/>
              </a:lnSpc>
              <a:spcBef>
                <a:spcPts val="0"/>
              </a:spcBef>
              <a:spcAft>
                <a:spcPts val="0"/>
              </a:spcAft>
              <a:buClr>
                <a:srgbClr val="3F3F3F"/>
              </a:buClr>
              <a:buSzPts val="990"/>
              <a:buFont typeface="Times New Roman"/>
              <a:buNone/>
            </a:pPr>
            <a:r>
              <a:rPr lang="en-GB" sz="2000">
                <a:solidFill>
                  <a:srgbClr val="3F3F3F"/>
                </a:solidFill>
                <a:latin typeface="Times New Roman"/>
                <a:ea typeface="Times New Roman"/>
                <a:cs typeface="Times New Roman"/>
                <a:sym typeface="Times New Roman"/>
              </a:rPr>
              <a:t>-According to the 2022 Broker's Report, Woolworths' net profit is expected to grow from 2023, and the dividend payout ratio is predicted to stabilize at 73.7% in 2022-2024. </a:t>
            </a:r>
            <a:endParaRPr/>
          </a:p>
        </p:txBody>
      </p:sp>
      <p:sp>
        <p:nvSpPr>
          <p:cNvPr id="496" name="Google Shape;496;p37"/>
          <p:cNvSpPr/>
          <p:nvPr/>
        </p:nvSpPr>
        <p:spPr>
          <a:xfrm>
            <a:off x="249309" y="1857383"/>
            <a:ext cx="10712047" cy="692475"/>
          </a:xfrm>
          <a:prstGeom prst="roundRect">
            <a:avLst>
              <a:gd fmla="val 16667" name="adj"/>
            </a:avLst>
          </a:prstGeom>
          <a:solidFill>
            <a:schemeClr val="lt1"/>
          </a:solidFill>
          <a:ln cap="flat" cmpd="sng" w="12700">
            <a:solidFill>
              <a:srgbClr val="E4C223"/>
            </a:solidFill>
            <a:prstDash val="solid"/>
            <a:miter lim="800000"/>
            <a:headEnd len="sm" w="sm" type="none"/>
            <a:tailEnd len="sm" w="sm" type="none"/>
          </a:ln>
          <a:effectLst>
            <a:outerShdw blurRad="254000" rotWithShape="0" algn="tl" dir="2700000" dist="127000">
              <a:srgbClr val="E4C223">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7" name="Google Shape;497;p37"/>
          <p:cNvSpPr txBox="1"/>
          <p:nvPr/>
        </p:nvSpPr>
        <p:spPr>
          <a:xfrm>
            <a:off x="401708" y="1857383"/>
            <a:ext cx="10548762" cy="692475"/>
          </a:xfrm>
          <a:prstGeom prst="rect">
            <a:avLst/>
          </a:prstGeom>
          <a:noFill/>
          <a:ln>
            <a:noFill/>
          </a:ln>
        </p:spPr>
        <p:txBody>
          <a:bodyPr anchorCtr="0" anchor="b" bIns="68550" lIns="68550" spcFirstLastPara="1" rIns="68550" wrap="square" tIns="68550">
            <a:spAutoFit/>
          </a:bodyPr>
          <a:lstStyle/>
          <a:p>
            <a:pPr indent="0" lvl="0" marL="0" marR="0" rtl="0" algn="l">
              <a:lnSpc>
                <a:spcPct val="90000"/>
              </a:lnSpc>
              <a:spcBef>
                <a:spcPts val="0"/>
              </a:spcBef>
              <a:spcAft>
                <a:spcPts val="0"/>
              </a:spcAft>
              <a:buClr>
                <a:srgbClr val="3F3F3F"/>
              </a:buClr>
              <a:buSzPts val="990"/>
              <a:buFont typeface="Times New Roman"/>
              <a:buNone/>
            </a:pPr>
            <a:r>
              <a:rPr lang="en-GB" sz="2000">
                <a:solidFill>
                  <a:srgbClr val="3F3F3F"/>
                </a:solidFill>
                <a:latin typeface="Times New Roman"/>
                <a:ea typeface="Times New Roman"/>
                <a:cs typeface="Times New Roman"/>
                <a:sym typeface="Times New Roman"/>
              </a:rPr>
              <a:t>-The acquisition of SIG can boost it profitability, which allows WWS to pay around 4%  more dividend to its shareholders.</a:t>
            </a:r>
            <a:endParaRPr/>
          </a:p>
        </p:txBody>
      </p:sp>
      <p:sp>
        <p:nvSpPr>
          <p:cNvPr id="498" name="Google Shape;498;p3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nvSpPr>
        <p:spPr>
          <a:xfrm>
            <a:off x="119238" y="-566059"/>
            <a:ext cx="10647026" cy="1982993"/>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400">
                <a:solidFill>
                  <a:srgbClr val="2C7F27"/>
                </a:solidFill>
                <a:latin typeface="Times New Roman"/>
                <a:ea typeface="Times New Roman"/>
                <a:cs typeface="Times New Roman"/>
                <a:sym typeface="Times New Roman"/>
              </a:rPr>
              <a:t>Following the SIG acquisition, Woolworths is not advised to buy back its shares in the short term, as it just completed a $2 billion off-market share buyback a year ago, and it has only two buybacks in its history.</a:t>
            </a:r>
            <a:endParaRPr/>
          </a:p>
        </p:txBody>
      </p:sp>
      <p:pic>
        <p:nvPicPr>
          <p:cNvPr id="504" name="Google Shape;504;p38" title="Points scored"/>
          <p:cNvPicPr preferRelativeResize="0"/>
          <p:nvPr/>
        </p:nvPicPr>
        <p:blipFill rotWithShape="1">
          <a:blip r:embed="rId3">
            <a:alphaModFix/>
          </a:blip>
          <a:srcRect b="0" l="0" r="0" t="0"/>
          <a:stretch/>
        </p:blipFill>
        <p:spPr>
          <a:xfrm>
            <a:off x="2063115" y="1735695"/>
            <a:ext cx="7368623" cy="4556248"/>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505" name="Google Shape;505;p3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nvSpPr>
        <p:spPr>
          <a:xfrm>
            <a:off x="3446238" y="2635906"/>
            <a:ext cx="52995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2C7F27"/>
              </a:buClr>
              <a:buSzPts val="9600"/>
              <a:buFont typeface="Times New Roman"/>
              <a:buNone/>
            </a:pPr>
            <a:r>
              <a:rPr b="0" i="0" lang="en-GB" sz="9600" u="none" cap="none" strike="noStrike">
                <a:solidFill>
                  <a:srgbClr val="2C7F27"/>
                </a:solidFill>
                <a:latin typeface="Times New Roman"/>
                <a:ea typeface="Times New Roman"/>
                <a:cs typeface="Times New Roman"/>
                <a:sym typeface="Times New Roman"/>
              </a:rPr>
              <a:t>Thank you</a:t>
            </a:r>
            <a:endParaRPr b="0" i="0" sz="9600" u="none" cap="none" strike="noStrike">
              <a:solidFill>
                <a:srgbClr val="2C7F27"/>
              </a:solidFill>
              <a:latin typeface="Times New Roman"/>
              <a:ea typeface="Times New Roman"/>
              <a:cs typeface="Times New Roman"/>
              <a:sym typeface="Times New Roman"/>
            </a:endParaRPr>
          </a:p>
        </p:txBody>
      </p:sp>
      <p:sp>
        <p:nvSpPr>
          <p:cNvPr id="511" name="Google Shape;511;p3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0"/>
          <p:cNvSpPr txBox="1"/>
          <p:nvPr/>
        </p:nvSpPr>
        <p:spPr>
          <a:xfrm>
            <a:off x="4727838" y="2635906"/>
            <a:ext cx="27363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2C7F27"/>
              </a:buClr>
              <a:buSzPts val="9600"/>
              <a:buFont typeface="Times New Roman"/>
              <a:buNone/>
            </a:pPr>
            <a:r>
              <a:rPr b="0" i="0" lang="en-GB" sz="9600" u="none" cap="none" strike="noStrike">
                <a:solidFill>
                  <a:srgbClr val="2C7F27"/>
                </a:solidFill>
                <a:latin typeface="Times New Roman"/>
                <a:ea typeface="Times New Roman"/>
                <a:cs typeface="Times New Roman"/>
                <a:sym typeface="Times New Roman"/>
              </a:rPr>
              <a:t>Q&amp;A</a:t>
            </a:r>
            <a:endParaRPr/>
          </a:p>
        </p:txBody>
      </p:sp>
      <p:sp>
        <p:nvSpPr>
          <p:cNvPr id="517" name="Google Shape;517;p4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1"/>
          <p:cNvSpPr txBox="1"/>
          <p:nvPr/>
        </p:nvSpPr>
        <p:spPr>
          <a:xfrm>
            <a:off x="2978700" y="2597850"/>
            <a:ext cx="62346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600">
                <a:solidFill>
                  <a:srgbClr val="2C7F27"/>
                </a:solidFill>
                <a:latin typeface="Times New Roman"/>
                <a:ea typeface="Times New Roman"/>
                <a:cs typeface="Times New Roman"/>
                <a:sym typeface="Times New Roman"/>
              </a:rPr>
              <a:t>Appendix</a:t>
            </a:r>
            <a:endParaRPr/>
          </a:p>
        </p:txBody>
      </p:sp>
      <p:sp>
        <p:nvSpPr>
          <p:cNvPr id="523" name="Google Shape;523;p4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2"/>
          <p:cNvSpPr txBox="1"/>
          <p:nvPr/>
        </p:nvSpPr>
        <p:spPr>
          <a:xfrm>
            <a:off x="119600" y="398600"/>
            <a:ext cx="5381100" cy="507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700">
                <a:solidFill>
                  <a:srgbClr val="E69138"/>
                </a:solidFill>
                <a:latin typeface="Times New Roman"/>
                <a:ea typeface="Times New Roman"/>
                <a:cs typeface="Times New Roman"/>
                <a:sym typeface="Times New Roman"/>
              </a:rPr>
              <a:t>The map distribution centres of SIG in Australia</a:t>
            </a:r>
            <a:r>
              <a:rPr lang="en-GB" sz="1700">
                <a:solidFill>
                  <a:srgbClr val="E69138"/>
                </a:solidFill>
                <a:latin typeface="Times New Roman"/>
                <a:ea typeface="Times New Roman"/>
                <a:cs typeface="Times New Roman"/>
                <a:sym typeface="Times New Roman"/>
              </a:rPr>
              <a:t> </a:t>
            </a:r>
            <a:endParaRPr sz="1700">
              <a:solidFill>
                <a:srgbClr val="E69138"/>
              </a:solidFill>
              <a:latin typeface="Times New Roman"/>
              <a:ea typeface="Times New Roman"/>
              <a:cs typeface="Times New Roman"/>
              <a:sym typeface="Times New Roman"/>
            </a:endParaRPr>
          </a:p>
        </p:txBody>
      </p:sp>
      <p:pic>
        <p:nvPicPr>
          <p:cNvPr id="529" name="Google Shape;529;p42"/>
          <p:cNvPicPr preferRelativeResize="0"/>
          <p:nvPr/>
        </p:nvPicPr>
        <p:blipFill>
          <a:blip r:embed="rId3">
            <a:alphaModFix/>
          </a:blip>
          <a:stretch>
            <a:fillRect/>
          </a:stretch>
        </p:blipFill>
        <p:spPr>
          <a:xfrm>
            <a:off x="327467" y="1502033"/>
            <a:ext cx="5381301" cy="4403200"/>
          </a:xfrm>
          <a:prstGeom prst="rect">
            <a:avLst/>
          </a:prstGeom>
          <a:noFill/>
          <a:ln>
            <a:noFill/>
          </a:ln>
        </p:spPr>
      </p:pic>
      <p:pic>
        <p:nvPicPr>
          <p:cNvPr id="530" name="Google Shape;530;p42"/>
          <p:cNvPicPr preferRelativeResize="0"/>
          <p:nvPr/>
        </p:nvPicPr>
        <p:blipFill>
          <a:blip r:embed="rId4">
            <a:alphaModFix/>
          </a:blip>
          <a:stretch>
            <a:fillRect/>
          </a:stretch>
        </p:blipFill>
        <p:spPr>
          <a:xfrm>
            <a:off x="6288167" y="1424150"/>
            <a:ext cx="5446832" cy="4728767"/>
          </a:xfrm>
          <a:prstGeom prst="rect">
            <a:avLst/>
          </a:prstGeom>
          <a:noFill/>
          <a:ln>
            <a:noFill/>
          </a:ln>
        </p:spPr>
      </p:pic>
      <p:sp>
        <p:nvSpPr>
          <p:cNvPr id="531" name="Google Shape;531;p42"/>
          <p:cNvSpPr txBox="1"/>
          <p:nvPr/>
        </p:nvSpPr>
        <p:spPr>
          <a:xfrm>
            <a:off x="6096000" y="398600"/>
            <a:ext cx="5381100" cy="507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700">
                <a:solidFill>
                  <a:srgbClr val="6AA84F"/>
                </a:solidFill>
                <a:latin typeface="Times New Roman"/>
                <a:ea typeface="Times New Roman"/>
                <a:cs typeface="Times New Roman"/>
                <a:sym typeface="Times New Roman"/>
              </a:rPr>
              <a:t>The Map Distribution Woolworths Stores in Australia</a:t>
            </a:r>
            <a:r>
              <a:rPr lang="en-GB" sz="1700">
                <a:solidFill>
                  <a:srgbClr val="6AA84F"/>
                </a:solidFill>
                <a:latin typeface="Times New Roman"/>
                <a:ea typeface="Times New Roman"/>
                <a:cs typeface="Times New Roman"/>
                <a:sym typeface="Times New Roman"/>
              </a:rPr>
              <a:t> </a:t>
            </a:r>
            <a:endParaRPr sz="1700">
              <a:solidFill>
                <a:srgbClr val="6AA84F"/>
              </a:solidFill>
              <a:latin typeface="Times New Roman"/>
              <a:ea typeface="Times New Roman"/>
              <a:cs typeface="Times New Roman"/>
              <a:sym typeface="Times New Roman"/>
            </a:endParaRPr>
          </a:p>
        </p:txBody>
      </p:sp>
      <p:sp>
        <p:nvSpPr>
          <p:cNvPr id="532" name="Google Shape;532;p4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3"/>
          <p:cNvSpPr txBox="1"/>
          <p:nvPr>
            <p:ph type="title"/>
          </p:nvPr>
        </p:nvSpPr>
        <p:spPr>
          <a:xfrm>
            <a:off x="472833" y="316767"/>
            <a:ext cx="11360700" cy="763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Sources and references to WACC formula inputs</a:t>
            </a:r>
            <a:endParaRPr b="1" sz="2500">
              <a:latin typeface="Times New Roman"/>
              <a:ea typeface="Times New Roman"/>
              <a:cs typeface="Times New Roman"/>
              <a:sym typeface="Times New Roman"/>
            </a:endParaRPr>
          </a:p>
          <a:p>
            <a:pPr indent="0" lvl="0" marL="0" rtl="0" algn="ctr">
              <a:spcBef>
                <a:spcPts val="0"/>
              </a:spcBef>
              <a:spcAft>
                <a:spcPts val="0"/>
              </a:spcAft>
              <a:buNone/>
            </a:pPr>
            <a:r>
              <a:t/>
            </a:r>
            <a:endParaRPr b="1" sz="2500">
              <a:latin typeface="Times New Roman"/>
              <a:ea typeface="Times New Roman"/>
              <a:cs typeface="Times New Roman"/>
              <a:sym typeface="Times New Roman"/>
            </a:endParaRPr>
          </a:p>
        </p:txBody>
      </p:sp>
      <p:sp>
        <p:nvSpPr>
          <p:cNvPr id="538" name="Google Shape;538;p43"/>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39" name="Google Shape;539;p43"/>
          <p:cNvSpPr txBox="1"/>
          <p:nvPr>
            <p:ph idx="1" type="body"/>
          </p:nvPr>
        </p:nvSpPr>
        <p:spPr>
          <a:xfrm>
            <a:off x="415600" y="956333"/>
            <a:ext cx="11360700" cy="5539200"/>
          </a:xfrm>
          <a:prstGeom prst="rect">
            <a:avLst/>
          </a:prstGeom>
        </p:spPr>
        <p:txBody>
          <a:bodyPr anchorCtr="0" anchor="t" bIns="45700" lIns="91425" spcFirstLastPara="1" rIns="91425" wrap="square" tIns="45700">
            <a:noAutofit/>
          </a:bodyPr>
          <a:lstStyle/>
          <a:p>
            <a:pPr indent="-412750" lvl="0" marL="609600" rtl="0" algn="just">
              <a:lnSpc>
                <a:spcPct val="80000"/>
              </a:lnSpc>
              <a:spcBef>
                <a:spcPts val="1600"/>
              </a:spcBef>
              <a:spcAft>
                <a:spcPts val="0"/>
              </a:spcAft>
              <a:buClr>
                <a:schemeClr val="dk1"/>
              </a:buClr>
              <a:buSzPts val="1700"/>
              <a:buFont typeface="Times New Roman"/>
              <a:buChar char="•"/>
            </a:pPr>
            <a:r>
              <a:rPr b="1" lang="en-GB" sz="1700">
                <a:solidFill>
                  <a:schemeClr val="dk1"/>
                </a:solidFill>
                <a:latin typeface="Times New Roman"/>
                <a:ea typeface="Times New Roman"/>
                <a:cs typeface="Times New Roman"/>
                <a:sym typeface="Times New Roman"/>
              </a:rPr>
              <a:t>Capital Structure</a:t>
            </a:r>
            <a:endParaRPr b="1"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None/>
            </a:pPr>
            <a:r>
              <a:rPr lang="en-GB" sz="1700">
                <a:solidFill>
                  <a:schemeClr val="dk1"/>
                </a:solidFill>
                <a:latin typeface="Times New Roman"/>
                <a:ea typeface="Times New Roman"/>
                <a:cs typeface="Times New Roman"/>
                <a:sym typeface="Times New Roman"/>
              </a:rPr>
              <a:t>We use the firm's market cap as the value of E and total debt as the value of D.</a:t>
            </a:r>
            <a:endParaRPr sz="1700">
              <a:solidFill>
                <a:schemeClr val="dk1"/>
              </a:solidFill>
              <a:latin typeface="Times New Roman"/>
              <a:ea typeface="Times New Roman"/>
              <a:cs typeface="Times New Roman"/>
              <a:sym typeface="Times New Roman"/>
            </a:endParaRPr>
          </a:p>
          <a:p>
            <a:pPr indent="-412750" lvl="0" marL="609600" rtl="0" algn="just">
              <a:lnSpc>
                <a:spcPct val="80000"/>
              </a:lnSpc>
              <a:spcBef>
                <a:spcPts val="1600"/>
              </a:spcBef>
              <a:spcAft>
                <a:spcPts val="0"/>
              </a:spcAft>
              <a:buClr>
                <a:schemeClr val="dk1"/>
              </a:buClr>
              <a:buSzPts val="1700"/>
              <a:buFont typeface="Times New Roman"/>
              <a:buChar char="•"/>
            </a:pPr>
            <a:r>
              <a:rPr b="1" lang="en-GB" sz="1700">
                <a:solidFill>
                  <a:schemeClr val="dk1"/>
                </a:solidFill>
                <a:latin typeface="Times New Roman"/>
                <a:ea typeface="Times New Roman"/>
                <a:cs typeface="Times New Roman"/>
                <a:sym typeface="Times New Roman"/>
              </a:rPr>
              <a:t>Cost of Debt</a:t>
            </a:r>
            <a:endParaRPr b="1"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SzPts val="1000"/>
              <a:buNone/>
            </a:pPr>
            <a:r>
              <a:rPr lang="en-GB" sz="1700">
                <a:solidFill>
                  <a:schemeClr val="dk1"/>
                </a:solidFill>
                <a:latin typeface="Times New Roman"/>
                <a:ea typeface="Times New Roman"/>
                <a:cs typeface="Times New Roman"/>
                <a:sym typeface="Times New Roman"/>
              </a:rPr>
              <a:t>We use the bond discount rate to estimate the cost of debt. We find the discount rates for the company's outstanding bonds and calculate their weighted average based on each amount issued. For non-Australian dollar bonds, we converted the currency into AUD using the exchange rate of 1 August 2022 before calculation. For the newly published loan, we use the interest rate to estimate the cost of debt.</a:t>
            </a:r>
            <a:endParaRPr sz="1700">
              <a:solidFill>
                <a:schemeClr val="dk1"/>
              </a:solidFill>
              <a:latin typeface="Times New Roman"/>
              <a:ea typeface="Times New Roman"/>
              <a:cs typeface="Times New Roman"/>
              <a:sym typeface="Times New Roman"/>
            </a:endParaRPr>
          </a:p>
          <a:p>
            <a:pPr indent="-412750" lvl="0" marL="609600" rtl="0" algn="just">
              <a:lnSpc>
                <a:spcPct val="80000"/>
              </a:lnSpc>
              <a:spcBef>
                <a:spcPts val="1600"/>
              </a:spcBef>
              <a:spcAft>
                <a:spcPts val="0"/>
              </a:spcAft>
              <a:buClr>
                <a:schemeClr val="dk1"/>
              </a:buClr>
              <a:buSzPts val="1700"/>
              <a:buFont typeface="Times New Roman"/>
              <a:buChar char="•"/>
            </a:pPr>
            <a:r>
              <a:rPr b="1" lang="en-GB" sz="1700">
                <a:solidFill>
                  <a:schemeClr val="dk1"/>
                </a:solidFill>
                <a:latin typeface="Times New Roman"/>
                <a:ea typeface="Times New Roman"/>
                <a:cs typeface="Times New Roman"/>
                <a:sym typeface="Times New Roman"/>
              </a:rPr>
              <a:t>Cost of Equity</a:t>
            </a:r>
            <a:endParaRPr b="1"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None/>
            </a:pPr>
            <a:r>
              <a:rPr lang="en-GB" sz="1700">
                <a:solidFill>
                  <a:schemeClr val="dk1"/>
                </a:solidFill>
                <a:latin typeface="Times New Roman"/>
                <a:ea typeface="Times New Roman"/>
                <a:cs typeface="Times New Roman"/>
                <a:sym typeface="Times New Roman"/>
              </a:rPr>
              <a:t>Practitioners will apply a normalized risk-free rate in determining the cost of capital if prevailing market interest rates are low. However, there are many debates about normalization. Some scholars argue that normalization is used to adjust one-time and non-recurring items, so normalizing long-term bond rates are not reasonable when developing discount rates using the CAPM. Therefore, we still apply the Australian Government Bonds rate as the risk-free rate, whose most appropriate maturity is ten years.</a:t>
            </a:r>
            <a:endParaRPr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None/>
            </a:pPr>
            <a:r>
              <a:rPr lang="en-GB" sz="1700">
                <a:solidFill>
                  <a:schemeClr val="dk1"/>
                </a:solidFill>
                <a:latin typeface="Times New Roman"/>
                <a:ea typeface="Times New Roman"/>
                <a:cs typeface="Times New Roman"/>
                <a:sym typeface="Times New Roman"/>
              </a:rPr>
              <a:t>As expected returns are usually unobservable, the standard approach to estimating MRP is to average realized (ex-post) returns over a long period. We use the average return of the S&amp;P/ASX 200 Index over the last ten years to estimate market returns as ten years is an acceptable and frequently used time horizon for companies in practice to calculate market return.</a:t>
            </a:r>
            <a:endParaRPr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None/>
            </a:pPr>
            <a:r>
              <a:rPr lang="en-GB" sz="1700">
                <a:solidFill>
                  <a:schemeClr val="dk1"/>
                </a:solidFill>
                <a:latin typeface="Times New Roman"/>
                <a:ea typeface="Times New Roman"/>
                <a:cs typeface="Times New Roman"/>
                <a:sym typeface="Times New Roman"/>
              </a:rPr>
              <a:t>Levered β &amp; Tax rate are from refinitiv.</a:t>
            </a:r>
            <a:endParaRPr sz="1700">
              <a:solidFill>
                <a:schemeClr val="dk1"/>
              </a:solidFill>
              <a:latin typeface="Times New Roman"/>
              <a:ea typeface="Times New Roman"/>
              <a:cs typeface="Times New Roman"/>
              <a:sym typeface="Times New Roman"/>
            </a:endParaRPr>
          </a:p>
          <a:p>
            <a:pPr indent="0" lvl="0" marL="609600" rtl="0" algn="just">
              <a:lnSpc>
                <a:spcPct val="80000"/>
              </a:lnSpc>
              <a:spcBef>
                <a:spcPts val="1600"/>
              </a:spcBef>
              <a:spcAft>
                <a:spcPts val="0"/>
              </a:spcAft>
              <a:buSzPts val="1000"/>
              <a:buNone/>
            </a:pPr>
            <a:r>
              <a:t/>
            </a:r>
            <a:endParaRPr sz="1700">
              <a:solidFill>
                <a:schemeClr val="dk1"/>
              </a:solidFill>
              <a:latin typeface="Times New Roman"/>
              <a:ea typeface="Times New Roman"/>
              <a:cs typeface="Times New Roman"/>
              <a:sym typeface="Times New Roman"/>
            </a:endParaRPr>
          </a:p>
          <a:p>
            <a:pPr indent="0" lvl="0" marL="0" rtl="0" algn="just">
              <a:lnSpc>
                <a:spcPct val="80000"/>
              </a:lnSpc>
              <a:spcBef>
                <a:spcPts val="1000"/>
              </a:spcBef>
              <a:spcAft>
                <a:spcPts val="0"/>
              </a:spcAft>
              <a:buSzPts val="1000"/>
              <a:buNone/>
            </a:pPr>
            <a:r>
              <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415600" y="3278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1300"/>
              <a:buNone/>
            </a:pPr>
            <a:r>
              <a:rPr lang="en-GB" sz="2400">
                <a:latin typeface="Times New Roman"/>
                <a:ea typeface="Times New Roman"/>
                <a:cs typeface="Times New Roman"/>
                <a:sym typeface="Times New Roman"/>
              </a:rPr>
              <a:t>Though Woolworths bears an identical business structure to Coles, sufficient focus should be put on its comparative advantage to Wesfarmers as it expanding its business into the pharmaceutical industry.</a:t>
            </a:r>
            <a:endParaRPr sz="2400">
              <a:latin typeface="Times New Roman"/>
              <a:ea typeface="Times New Roman"/>
              <a:cs typeface="Times New Roman"/>
              <a:sym typeface="Times New Roman"/>
            </a:endParaRPr>
          </a:p>
        </p:txBody>
      </p:sp>
      <p:pic>
        <p:nvPicPr>
          <p:cNvPr id="545" name="Google Shape;545;p44"/>
          <p:cNvPicPr preferRelativeResize="0"/>
          <p:nvPr/>
        </p:nvPicPr>
        <p:blipFill rotWithShape="1">
          <a:blip r:embed="rId3">
            <a:alphaModFix/>
          </a:blip>
          <a:srcRect b="11145" l="6197" r="882" t="52299"/>
          <a:stretch/>
        </p:blipFill>
        <p:spPr>
          <a:xfrm>
            <a:off x="2276892" y="3937833"/>
            <a:ext cx="7300465" cy="2154002"/>
          </a:xfrm>
          <a:prstGeom prst="rect">
            <a:avLst/>
          </a:prstGeom>
          <a:noFill/>
          <a:ln>
            <a:noFill/>
          </a:ln>
        </p:spPr>
      </p:pic>
      <p:pic>
        <p:nvPicPr>
          <p:cNvPr id="546" name="Google Shape;546;p44"/>
          <p:cNvPicPr preferRelativeResize="0"/>
          <p:nvPr/>
        </p:nvPicPr>
        <p:blipFill rotWithShape="1">
          <a:blip r:embed="rId3">
            <a:alphaModFix/>
          </a:blip>
          <a:srcRect b="58406" l="6197" r="882" t="5037"/>
          <a:stretch/>
        </p:blipFill>
        <p:spPr>
          <a:xfrm>
            <a:off x="2276892" y="1783833"/>
            <a:ext cx="7300465" cy="2154002"/>
          </a:xfrm>
          <a:prstGeom prst="rect">
            <a:avLst/>
          </a:prstGeom>
          <a:noFill/>
          <a:ln>
            <a:noFill/>
          </a:ln>
        </p:spPr>
      </p:pic>
      <p:sp>
        <p:nvSpPr>
          <p:cNvPr id="547" name="Google Shape;547;p44"/>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p:nvPr/>
        </p:nvSpPr>
        <p:spPr>
          <a:xfrm>
            <a:off x="921547" y="4906323"/>
            <a:ext cx="10348908" cy="1015633"/>
          </a:xfrm>
          <a:prstGeom prst="roundRect">
            <a:avLst>
              <a:gd fmla="val 6416" name="adj"/>
            </a:avLst>
          </a:prstGeom>
          <a:solidFill>
            <a:schemeClr val="lt1"/>
          </a:solidFill>
          <a:ln cap="flat" cmpd="sng" w="12700">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27"/>
          <p:cNvSpPr/>
          <p:nvPr/>
        </p:nvSpPr>
        <p:spPr>
          <a:xfrm>
            <a:off x="921547" y="973772"/>
            <a:ext cx="10348908" cy="1015633"/>
          </a:xfrm>
          <a:prstGeom prst="roundRect">
            <a:avLst>
              <a:gd fmla="val 6416" name="adj"/>
            </a:avLst>
          </a:prstGeom>
          <a:solidFill>
            <a:schemeClr val="lt1"/>
          </a:solidFill>
          <a:ln cap="flat" cmpd="sng" w="12700">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385" name="Google Shape;385;p27"/>
          <p:cNvGraphicFramePr/>
          <p:nvPr/>
        </p:nvGraphicFramePr>
        <p:xfrm>
          <a:off x="2627958" y="2246832"/>
          <a:ext cx="3000000" cy="3000000"/>
        </p:xfrm>
        <a:graphic>
          <a:graphicData uri="http://schemas.openxmlformats.org/drawingml/2006/table">
            <a:tbl>
              <a:tblPr>
                <a:noFill/>
                <a:tableStyleId>{BFB04545-BA21-4028-B02F-EE0C12AA0E10}</a:tableStyleId>
              </a:tblPr>
              <a:tblGrid>
                <a:gridCol w="2946200"/>
                <a:gridCol w="1354950"/>
                <a:gridCol w="2284475"/>
              </a:tblGrid>
              <a:tr h="498125">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 SIG</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solidFill>
                      <a:srgbClr val="E3BF28"/>
                    </a:solidFill>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SIG.AX</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solidFill>
                      <a:srgbClr val="E3BF28"/>
                    </a:solidFill>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IDX.AX</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solidFill>
                      <a:srgbClr val="E3BF28"/>
                    </a:solidFill>
                  </a:tcPr>
                </a:tc>
              </a:tr>
              <a:tr h="488775">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Market Cap ($m)</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677.94</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745.85</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r>
              <a:tr h="488775">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Price to Book Value</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1.39</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2.79</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r>
              <a:tr h="488775">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EV to EBITDA</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42.55</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32.52</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r>
              <a:tr h="488775">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EV to Sales</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0.27</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300"/>
                        <a:buFont typeface="Times New Roman"/>
                        <a:buNone/>
                      </a:pPr>
                      <a:r>
                        <a:rPr lang="en-GB" sz="2300" u="none" cap="none" strike="noStrike">
                          <a:latin typeface="Times New Roman"/>
                          <a:ea typeface="Times New Roman"/>
                          <a:cs typeface="Times New Roman"/>
                          <a:sym typeface="Times New Roman"/>
                        </a:rPr>
                        <a:t>2.88</a:t>
                      </a:r>
                      <a:endParaRPr sz="2300" u="none" cap="none" strike="noStrike">
                        <a:latin typeface="Times New Roman"/>
                        <a:ea typeface="Times New Roman"/>
                        <a:cs typeface="Times New Roman"/>
                        <a:sym typeface="Times New Roman"/>
                      </a:endParaRPr>
                    </a:p>
                  </a:txBody>
                  <a:tcPr marT="11650" marB="111775" marR="11650" marL="11650" anchor="ctr">
                    <a:lnL cap="flat" cmpd="sng" w="12700">
                      <a:solidFill>
                        <a:srgbClr val="2C7F27"/>
                      </a:solidFill>
                      <a:prstDash val="solid"/>
                      <a:round/>
                      <a:headEnd len="sm" w="sm" type="none"/>
                      <a:tailEnd len="sm" w="sm" type="none"/>
                    </a:lnL>
                    <a:lnR cap="flat" cmpd="sng" w="12700">
                      <a:solidFill>
                        <a:srgbClr val="2C7F27"/>
                      </a:solidFill>
                      <a:prstDash val="solid"/>
                      <a:round/>
                      <a:headEnd len="sm" w="sm" type="none"/>
                      <a:tailEnd len="sm" w="sm" type="none"/>
                    </a:lnR>
                    <a:lnT cap="flat" cmpd="sng" w="12700">
                      <a:solidFill>
                        <a:srgbClr val="2C7F27"/>
                      </a:solidFill>
                      <a:prstDash val="solid"/>
                      <a:round/>
                      <a:headEnd len="sm" w="sm" type="none"/>
                      <a:tailEnd len="sm" w="sm" type="none"/>
                    </a:lnT>
                    <a:lnB cap="flat" cmpd="sng" w="12700">
                      <a:solidFill>
                        <a:srgbClr val="2C7F27"/>
                      </a:solidFill>
                      <a:prstDash val="solid"/>
                      <a:round/>
                      <a:headEnd len="sm" w="sm" type="none"/>
                      <a:tailEnd len="sm" w="sm" type="none"/>
                    </a:lnB>
                  </a:tcPr>
                </a:tc>
              </a:tr>
            </a:tbl>
          </a:graphicData>
        </a:graphic>
      </p:graphicFrame>
      <p:sp>
        <p:nvSpPr>
          <p:cNvPr id="386" name="Google Shape;386;p27"/>
          <p:cNvSpPr txBox="1"/>
          <p:nvPr/>
        </p:nvSpPr>
        <p:spPr>
          <a:xfrm>
            <a:off x="255600" y="55167"/>
            <a:ext cx="5840400" cy="7386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GB" sz="3600">
                <a:solidFill>
                  <a:srgbClr val="2C7F27"/>
                </a:solidFill>
                <a:latin typeface="Times New Roman"/>
                <a:ea typeface="Times New Roman"/>
                <a:cs typeface="Times New Roman"/>
                <a:sym typeface="Times New Roman"/>
              </a:rPr>
              <a:t>Key Recommendations</a:t>
            </a:r>
            <a:endParaRPr sz="3200">
              <a:solidFill>
                <a:srgbClr val="2C7F27"/>
              </a:solidFill>
              <a:latin typeface="Arial"/>
              <a:ea typeface="Arial"/>
              <a:cs typeface="Arial"/>
              <a:sym typeface="Arial"/>
            </a:endParaRPr>
          </a:p>
        </p:txBody>
      </p:sp>
      <p:sp>
        <p:nvSpPr>
          <p:cNvPr id="387" name="Google Shape;387;p27"/>
          <p:cNvSpPr txBox="1"/>
          <p:nvPr/>
        </p:nvSpPr>
        <p:spPr>
          <a:xfrm>
            <a:off x="921547" y="1030519"/>
            <a:ext cx="10348908" cy="738633"/>
          </a:xfrm>
          <a:prstGeom prst="rect">
            <a:avLst/>
          </a:prstGeom>
          <a:noFill/>
          <a:ln>
            <a:noFill/>
          </a:ln>
        </p:spPr>
        <p:txBody>
          <a:bodyPr anchorCtr="0" anchor="t" bIns="91425" lIns="91425" spcFirstLastPara="1" rIns="91425" wrap="square" tIns="91425">
            <a:spAutoFit/>
          </a:bodyPr>
          <a:lstStyle/>
          <a:p>
            <a:pPr indent="-317492" lvl="0" marL="457189" marR="0" rtl="0" algn="l">
              <a:spcBef>
                <a:spcPts val="0"/>
              </a:spcBef>
              <a:spcAft>
                <a:spcPts val="0"/>
              </a:spcAft>
              <a:buClr>
                <a:srgbClr val="3F3F3F"/>
              </a:buClr>
              <a:buSzPts val="1400"/>
              <a:buFont typeface="Times New Roman"/>
              <a:buChar char="●"/>
            </a:pPr>
            <a:r>
              <a:rPr lang="en-GB" sz="1800">
                <a:solidFill>
                  <a:srgbClr val="3F3F3F"/>
                </a:solidFill>
                <a:latin typeface="Times New Roman"/>
                <a:ea typeface="Times New Roman"/>
                <a:cs typeface="Times New Roman"/>
                <a:sym typeface="Times New Roman"/>
              </a:rPr>
              <a:t>We suggest Woolworths to enter the pharmaceutical industry to capture more growth opportunities by acquiring 100% of the shares in Sigma Healthcare (SIG.AX) via a scheme of arrangement. </a:t>
            </a:r>
            <a:endParaRPr sz="1800">
              <a:solidFill>
                <a:srgbClr val="3F3F3F"/>
              </a:solidFill>
              <a:latin typeface="Times New Roman"/>
              <a:ea typeface="Times New Roman"/>
              <a:cs typeface="Times New Roman"/>
              <a:sym typeface="Times New Roman"/>
            </a:endParaRPr>
          </a:p>
        </p:txBody>
      </p:sp>
      <p:sp>
        <p:nvSpPr>
          <p:cNvPr id="388" name="Google Shape;388;p27"/>
          <p:cNvSpPr txBox="1"/>
          <p:nvPr/>
        </p:nvSpPr>
        <p:spPr>
          <a:xfrm>
            <a:off x="921547" y="4996553"/>
            <a:ext cx="10348908" cy="738633"/>
          </a:xfrm>
          <a:prstGeom prst="rect">
            <a:avLst/>
          </a:prstGeom>
          <a:noFill/>
          <a:ln>
            <a:noFill/>
          </a:ln>
        </p:spPr>
        <p:txBody>
          <a:bodyPr anchorCtr="0" anchor="t" bIns="91425" lIns="91425" spcFirstLastPara="1" rIns="91425" wrap="square" tIns="91425">
            <a:spAutoFit/>
          </a:bodyPr>
          <a:lstStyle/>
          <a:p>
            <a:pPr indent="-317492" lvl="0" marL="457189" marR="0" rtl="0" algn="l">
              <a:spcBef>
                <a:spcPts val="0"/>
              </a:spcBef>
              <a:spcAft>
                <a:spcPts val="0"/>
              </a:spcAft>
              <a:buClr>
                <a:srgbClr val="3F3F3F"/>
              </a:buClr>
              <a:buSzPts val="1400"/>
              <a:buFont typeface="Times New Roman"/>
              <a:buChar char="●"/>
            </a:pPr>
            <a:r>
              <a:rPr lang="en-GB" sz="1800">
                <a:solidFill>
                  <a:srgbClr val="3F3F3F"/>
                </a:solidFill>
                <a:latin typeface="Times New Roman"/>
                <a:ea typeface="Times New Roman"/>
                <a:cs typeface="Times New Roman"/>
                <a:sym typeface="Times New Roman"/>
              </a:rPr>
              <a:t>The integration will also make further capital expenditure in data and technology an attractive growth opportunity to boost the performance of both of their rapidly growing online business.</a:t>
            </a:r>
            <a:endParaRPr/>
          </a:p>
        </p:txBody>
      </p:sp>
      <p:sp>
        <p:nvSpPr>
          <p:cNvPr id="389" name="Google Shape;389;p2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300"/>
              <a:buNone/>
            </a:pPr>
            <a:r>
              <a:rPr lang="en-GB" sz="2400">
                <a:latin typeface="Times New Roman"/>
                <a:ea typeface="Times New Roman"/>
                <a:cs typeface="Times New Roman"/>
                <a:sym typeface="Times New Roman"/>
              </a:rPr>
              <a:t>From neutrality of capital structure in Modigliani &amp; Miller theorem to mainstream capital structure theories.</a:t>
            </a:r>
            <a:endParaRPr sz="2400">
              <a:latin typeface="Times New Roman"/>
              <a:ea typeface="Times New Roman"/>
              <a:cs typeface="Times New Roman"/>
              <a:sym typeface="Times New Roman"/>
            </a:endParaRPr>
          </a:p>
        </p:txBody>
      </p:sp>
      <p:sp>
        <p:nvSpPr>
          <p:cNvPr id="553" name="Google Shape;553;p4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20000"/>
          </a:bodyPr>
          <a:lstStyle/>
          <a:p>
            <a:pPr indent="-438150" lvl="0" marL="609600" rtl="0" algn="l">
              <a:spcBef>
                <a:spcPts val="0"/>
              </a:spcBef>
              <a:spcAft>
                <a:spcPts val="0"/>
              </a:spcAft>
              <a:buSzPts val="2100"/>
              <a:buFont typeface="Times New Roman"/>
              <a:buChar char="●"/>
            </a:pPr>
            <a:r>
              <a:rPr lang="en-GB" sz="2100">
                <a:latin typeface="Times New Roman"/>
                <a:ea typeface="Times New Roman"/>
                <a:cs typeface="Times New Roman"/>
                <a:sym typeface="Times New Roman"/>
              </a:rPr>
              <a:t>Interest Tax Shield and Financial Distress in Tradeoff Theory</a:t>
            </a:r>
            <a:endParaRPr sz="2100">
              <a:latin typeface="Times New Roman"/>
              <a:ea typeface="Times New Roman"/>
              <a:cs typeface="Times New Roman"/>
              <a:sym typeface="Times New Roman"/>
            </a:endParaRPr>
          </a:p>
          <a:p>
            <a:pPr indent="0" lvl="0" marL="0" rtl="0" algn="l">
              <a:spcBef>
                <a:spcPts val="1600"/>
              </a:spcBef>
              <a:spcAft>
                <a:spcPts val="0"/>
              </a:spcAft>
              <a:buNone/>
            </a:pPr>
            <a:r>
              <a:rPr lang="en-GB" sz="1600">
                <a:latin typeface="Times New Roman"/>
                <a:ea typeface="Times New Roman"/>
                <a:cs typeface="Times New Roman"/>
                <a:sym typeface="Times New Roman"/>
              </a:rPr>
              <a:t>Being able to deduct tax payment from paying interest makes debt financing attractive to managers. However, increasing debt level also increases the cost of financial distress. Optimal leverage needs to be considered at the margin of benefit and cost.</a:t>
            </a:r>
            <a:endParaRPr sz="1600">
              <a:latin typeface="Times New Roman"/>
              <a:ea typeface="Times New Roman"/>
              <a:cs typeface="Times New Roman"/>
              <a:sym typeface="Times New Roman"/>
            </a:endParaRPr>
          </a:p>
          <a:p>
            <a:pPr indent="-438150" lvl="0" marL="609600" rtl="0" algn="l">
              <a:spcBef>
                <a:spcPts val="1600"/>
              </a:spcBef>
              <a:spcAft>
                <a:spcPts val="0"/>
              </a:spcAft>
              <a:buSzPts val="2100"/>
              <a:buFont typeface="Times New Roman"/>
              <a:buChar char="●"/>
            </a:pPr>
            <a:r>
              <a:rPr lang="en-GB" sz="2100">
                <a:latin typeface="Times New Roman"/>
                <a:ea typeface="Times New Roman"/>
                <a:cs typeface="Times New Roman"/>
                <a:sym typeface="Times New Roman"/>
              </a:rPr>
              <a:t>Agency Cost and Operation Efficiency in Free Cash Flow Theory</a:t>
            </a:r>
            <a:endParaRPr sz="2100">
              <a:latin typeface="Times New Roman"/>
              <a:ea typeface="Times New Roman"/>
              <a:cs typeface="Times New Roman"/>
              <a:sym typeface="Times New Roman"/>
            </a:endParaRPr>
          </a:p>
          <a:p>
            <a:pPr indent="0" lvl="0" marL="0" rtl="0" algn="l">
              <a:spcBef>
                <a:spcPts val="1600"/>
              </a:spcBef>
              <a:spcAft>
                <a:spcPts val="0"/>
              </a:spcAft>
              <a:buClr>
                <a:schemeClr val="dk1"/>
              </a:buClr>
              <a:buSzPts val="1500"/>
              <a:buFont typeface="Arial"/>
              <a:buNone/>
            </a:pPr>
            <a:r>
              <a:rPr lang="en-GB" sz="1600">
                <a:latin typeface="Times New Roman"/>
                <a:ea typeface="Times New Roman"/>
                <a:cs typeface="Times New Roman"/>
                <a:sym typeface="Times New Roman"/>
              </a:rPr>
              <a:t>A series of problems can be incurred by the division of ownership and management. If a company is sitting on an excessive amount of free cash flow, managers can be enticed to engage in inefficient activities that do not maximise shareholders’ value. With a higher leverage ratio, the interest payment obligation can help managers make more effective use of resources available.</a:t>
            </a:r>
            <a:endParaRPr sz="1600">
              <a:latin typeface="Times New Roman"/>
              <a:ea typeface="Times New Roman"/>
              <a:cs typeface="Times New Roman"/>
              <a:sym typeface="Times New Roman"/>
            </a:endParaRPr>
          </a:p>
          <a:p>
            <a:pPr indent="-438150" lvl="0" marL="609600" rtl="0" algn="l">
              <a:spcBef>
                <a:spcPts val="1600"/>
              </a:spcBef>
              <a:spcAft>
                <a:spcPts val="0"/>
              </a:spcAft>
              <a:buSzPts val="2100"/>
              <a:buFont typeface="Times New Roman"/>
              <a:buChar char="●"/>
            </a:pPr>
            <a:r>
              <a:rPr lang="en-GB" sz="2100">
                <a:latin typeface="Times New Roman"/>
                <a:ea typeface="Times New Roman"/>
                <a:cs typeface="Times New Roman"/>
                <a:sym typeface="Times New Roman"/>
              </a:rPr>
              <a:t>Friction of External Financing and Financial Flexibility in Pecking Order Theory</a:t>
            </a:r>
            <a:endParaRPr sz="2100">
              <a:latin typeface="Times New Roman"/>
              <a:ea typeface="Times New Roman"/>
              <a:cs typeface="Times New Roman"/>
              <a:sym typeface="Times New Roman"/>
            </a:endParaRPr>
          </a:p>
          <a:p>
            <a:pPr indent="0" lvl="0" marL="0" rtl="0" algn="l">
              <a:spcBef>
                <a:spcPts val="1600"/>
              </a:spcBef>
              <a:spcAft>
                <a:spcPts val="0"/>
              </a:spcAft>
              <a:buNone/>
            </a:pPr>
            <a:r>
              <a:rPr lang="en-GB" sz="1600">
                <a:latin typeface="Times New Roman"/>
                <a:ea typeface="Times New Roman"/>
                <a:cs typeface="Times New Roman"/>
                <a:sym typeface="Times New Roman"/>
              </a:rPr>
              <a:t>Internally generated cash is the most liquid funds to finance business activities. External financing can experience great friction especially when financial market is suffering a downturn. While less prefered, debt financing is still the second best choice since it does not incur material asymmetric information problem as equity issuing.</a:t>
            </a:r>
            <a:endParaRPr sz="1600">
              <a:latin typeface="Times New Roman"/>
              <a:ea typeface="Times New Roman"/>
              <a:cs typeface="Times New Roman"/>
              <a:sym typeface="Times New Roman"/>
            </a:endParaRPr>
          </a:p>
          <a:p>
            <a:pPr indent="0" lvl="0" marL="0" rtl="0" algn="l">
              <a:spcBef>
                <a:spcPts val="1600"/>
              </a:spcBef>
              <a:spcAft>
                <a:spcPts val="1600"/>
              </a:spcAft>
              <a:buNone/>
            </a:pPr>
            <a:r>
              <a:t/>
            </a:r>
            <a:endParaRPr sz="1600">
              <a:latin typeface="Times New Roman"/>
              <a:ea typeface="Times New Roman"/>
              <a:cs typeface="Times New Roman"/>
              <a:sym typeface="Times New Roman"/>
            </a:endParaRPr>
          </a:p>
        </p:txBody>
      </p:sp>
      <p:sp>
        <p:nvSpPr>
          <p:cNvPr id="554" name="Google Shape;554;p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6"/>
          <p:cNvSpPr txBox="1"/>
          <p:nvPr>
            <p:ph type="title"/>
          </p:nvPr>
        </p:nvSpPr>
        <p:spPr>
          <a:xfrm>
            <a:off x="415600" y="5145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300"/>
              <a:buNone/>
            </a:pPr>
            <a:r>
              <a:rPr lang="en-GB" sz="2400">
                <a:latin typeface="Times New Roman"/>
                <a:ea typeface="Times New Roman"/>
                <a:cs typeface="Times New Roman"/>
                <a:sym typeface="Times New Roman"/>
              </a:rPr>
              <a:t>A qualitative analysis framework is developed with incorporation of  the theories, linking the key interests (Column 1) with variables of firms (Row 1) that are either directly observable or can be approximated indirectly.</a:t>
            </a:r>
            <a:endParaRPr sz="2400">
              <a:latin typeface="Times New Roman"/>
              <a:ea typeface="Times New Roman"/>
              <a:cs typeface="Times New Roman"/>
              <a:sym typeface="Times New Roman"/>
            </a:endParaRPr>
          </a:p>
        </p:txBody>
      </p:sp>
      <p:sp>
        <p:nvSpPr>
          <p:cNvPr id="560" name="Google Shape;560;p4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15000"/>
              </a:lnSpc>
              <a:spcBef>
                <a:spcPts val="1600"/>
              </a:spcBef>
              <a:spcAft>
                <a:spcPts val="0"/>
              </a:spcAft>
              <a:buClr>
                <a:schemeClr val="dk1"/>
              </a:buClr>
              <a:buSzPts val="1500"/>
              <a:buFont typeface="Arial"/>
              <a:buNone/>
            </a:pPr>
            <a:r>
              <a:rPr b="1" i="1" lang="en-GB" sz="1500">
                <a:solidFill>
                  <a:srgbClr val="44546A"/>
                </a:solidFill>
                <a:latin typeface="Times New Roman"/>
                <a:ea typeface="Times New Roman"/>
                <a:cs typeface="Times New Roman"/>
                <a:sym typeface="Times New Roman"/>
              </a:rPr>
              <a:t>Ratings:</a:t>
            </a:r>
            <a:r>
              <a:rPr i="1" lang="en-GB" sz="1500">
                <a:solidFill>
                  <a:srgbClr val="44546A"/>
                </a:solidFill>
                <a:latin typeface="Times New Roman"/>
                <a:ea typeface="Times New Roman"/>
                <a:cs typeface="Times New Roman"/>
                <a:sym typeface="Times New Roman"/>
              </a:rPr>
              <a:t> </a:t>
            </a:r>
            <a:r>
              <a:rPr lang="en-GB" sz="1500">
                <a:solidFill>
                  <a:srgbClr val="44546A"/>
                </a:solidFill>
                <a:latin typeface="Times New Roman"/>
                <a:ea typeface="Times New Roman"/>
                <a:cs typeface="Times New Roman"/>
                <a:sym typeface="Times New Roman"/>
              </a:rPr>
              <a:t>/ is assigned for relations that are negligible or lacking evidence from literature; + (-) is assigned for correlation that can be explained by theories but is dominated by other associated impacts; + + (- -) is assigned for correlation that is supported by theories and evidence but with limited impact; + + + (- - -) is assigned for correlation that is strongly supported by theories and evidence with no objections from other theories or concerns.</a:t>
            </a:r>
            <a:endParaRPr sz="1500">
              <a:solidFill>
                <a:srgbClr val="44546A"/>
              </a:solidFill>
              <a:latin typeface="Times New Roman"/>
              <a:ea typeface="Times New Roman"/>
              <a:cs typeface="Times New Roman"/>
              <a:sym typeface="Times New Roman"/>
            </a:endParaRPr>
          </a:p>
          <a:p>
            <a:pPr indent="0" lvl="0" marL="0" rtl="0" algn="l">
              <a:spcBef>
                <a:spcPts val="1300"/>
              </a:spcBef>
              <a:spcAft>
                <a:spcPts val="1600"/>
              </a:spcAft>
              <a:buNone/>
            </a:pPr>
            <a:r>
              <a:t/>
            </a:r>
            <a:endParaRPr/>
          </a:p>
        </p:txBody>
      </p:sp>
      <p:pic>
        <p:nvPicPr>
          <p:cNvPr id="561" name="Google Shape;561;p46"/>
          <p:cNvPicPr preferRelativeResize="0"/>
          <p:nvPr/>
        </p:nvPicPr>
        <p:blipFill>
          <a:blip r:embed="rId3">
            <a:alphaModFix/>
          </a:blip>
          <a:stretch>
            <a:fillRect/>
          </a:stretch>
        </p:blipFill>
        <p:spPr>
          <a:xfrm>
            <a:off x="901700" y="1954033"/>
            <a:ext cx="10388600" cy="2082800"/>
          </a:xfrm>
          <a:prstGeom prst="rect">
            <a:avLst/>
          </a:prstGeom>
          <a:noFill/>
          <a:ln>
            <a:noFill/>
          </a:ln>
        </p:spPr>
      </p:pic>
      <p:sp>
        <p:nvSpPr>
          <p:cNvPr id="562" name="Google Shape;562;p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47"/>
          <p:cNvPicPr preferRelativeResize="0"/>
          <p:nvPr/>
        </p:nvPicPr>
        <p:blipFill>
          <a:blip r:embed="rId3">
            <a:alphaModFix/>
          </a:blip>
          <a:stretch>
            <a:fillRect/>
          </a:stretch>
        </p:blipFill>
        <p:spPr>
          <a:xfrm>
            <a:off x="209933" y="34031"/>
            <a:ext cx="5218401" cy="3213735"/>
          </a:xfrm>
          <a:prstGeom prst="rect">
            <a:avLst/>
          </a:prstGeom>
          <a:noFill/>
          <a:ln>
            <a:noFill/>
          </a:ln>
        </p:spPr>
      </p:pic>
      <p:pic>
        <p:nvPicPr>
          <p:cNvPr id="568" name="Google Shape;568;p47"/>
          <p:cNvPicPr preferRelativeResize="0"/>
          <p:nvPr/>
        </p:nvPicPr>
        <p:blipFill>
          <a:blip r:embed="rId4">
            <a:alphaModFix/>
          </a:blip>
          <a:stretch>
            <a:fillRect/>
          </a:stretch>
        </p:blipFill>
        <p:spPr>
          <a:xfrm>
            <a:off x="6165167" y="-87767"/>
            <a:ext cx="5129503" cy="3281799"/>
          </a:xfrm>
          <a:prstGeom prst="rect">
            <a:avLst/>
          </a:prstGeom>
          <a:noFill/>
          <a:ln>
            <a:noFill/>
          </a:ln>
        </p:spPr>
      </p:pic>
      <p:sp>
        <p:nvSpPr>
          <p:cNvPr id="569" name="Google Shape;569;p47"/>
          <p:cNvSpPr txBox="1"/>
          <p:nvPr/>
        </p:nvSpPr>
        <p:spPr>
          <a:xfrm>
            <a:off x="877633" y="5015000"/>
            <a:ext cx="5218500" cy="600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b="1" sz="2300">
              <a:solidFill>
                <a:srgbClr val="FF0000"/>
              </a:solidFill>
            </a:endParaRPr>
          </a:p>
        </p:txBody>
      </p:sp>
      <p:pic>
        <p:nvPicPr>
          <p:cNvPr id="570" name="Google Shape;570;p47"/>
          <p:cNvPicPr preferRelativeResize="0"/>
          <p:nvPr/>
        </p:nvPicPr>
        <p:blipFill>
          <a:blip r:embed="rId5">
            <a:alphaModFix/>
          </a:blip>
          <a:stretch>
            <a:fillRect/>
          </a:stretch>
        </p:blipFill>
        <p:spPr>
          <a:xfrm>
            <a:off x="278267" y="3545083"/>
            <a:ext cx="11811000" cy="2933700"/>
          </a:xfrm>
          <a:prstGeom prst="rect">
            <a:avLst/>
          </a:prstGeom>
          <a:noFill/>
          <a:ln>
            <a:noFill/>
          </a:ln>
        </p:spPr>
      </p:pic>
      <p:sp>
        <p:nvSpPr>
          <p:cNvPr id="571" name="Google Shape;571;p47"/>
          <p:cNvSpPr txBox="1"/>
          <p:nvPr>
            <p:ph idx="12" type="sldNum"/>
          </p:nvPr>
        </p:nvSpPr>
        <p:spPr>
          <a:xfrm>
            <a:off x="15062147" y="8290163"/>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8"/>
          <p:cNvSpPr txBox="1"/>
          <p:nvPr>
            <p:ph type="title"/>
          </p:nvPr>
        </p:nvSpPr>
        <p:spPr>
          <a:xfrm>
            <a:off x="1029433" y="147867"/>
            <a:ext cx="36591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1" lang="en-GB" sz="2400">
                <a:latin typeface="Times New Roman"/>
                <a:ea typeface="Times New Roman"/>
                <a:cs typeface="Times New Roman"/>
                <a:sym typeface="Times New Roman"/>
              </a:rPr>
              <a:t>Default Rate &amp; CDS Premium Comparison</a:t>
            </a:r>
            <a:endParaRPr b="1" sz="2400">
              <a:latin typeface="Times New Roman"/>
              <a:ea typeface="Times New Roman"/>
              <a:cs typeface="Times New Roman"/>
              <a:sym typeface="Times New Roman"/>
            </a:endParaRPr>
          </a:p>
        </p:txBody>
      </p:sp>
      <p:graphicFrame>
        <p:nvGraphicFramePr>
          <p:cNvPr id="577" name="Google Shape;577;p48"/>
          <p:cNvGraphicFramePr/>
          <p:nvPr/>
        </p:nvGraphicFramePr>
        <p:xfrm>
          <a:off x="77033" y="1049433"/>
          <a:ext cx="3000000" cy="3000000"/>
        </p:xfrm>
        <a:graphic>
          <a:graphicData uri="http://schemas.openxmlformats.org/drawingml/2006/table">
            <a:tbl>
              <a:tblPr>
                <a:noFill/>
                <a:tableStyleId>{87D1DCE0-142B-44EA-A989-1F1ED7E9BD9D}</a:tableStyleId>
              </a:tblPr>
              <a:tblGrid>
                <a:gridCol w="1391000"/>
                <a:gridCol w="1391000"/>
                <a:gridCol w="1391000"/>
                <a:gridCol w="1391000"/>
              </a:tblGrid>
              <a:tr h="1234800">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Company</a:t>
                      </a:r>
                      <a:endParaRPr sz="1600">
                        <a:solidFill>
                          <a:schemeClr val="dk1"/>
                        </a:solidFill>
                      </a:endParaRPr>
                    </a:p>
                    <a:p>
                      <a:pPr indent="0" lvl="0" marL="0" rtl="0" algn="l">
                        <a:spcBef>
                          <a:spcPts val="0"/>
                        </a:spcBef>
                        <a:spcAft>
                          <a:spcPts val="0"/>
                        </a:spcAft>
                        <a:buNone/>
                      </a:pPr>
                      <a:r>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Probability of Default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Credit Rating</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t>CDS Premium (USD)</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375">
                <a:tc>
                  <a:txBody>
                    <a:bodyPr/>
                    <a:lstStyle/>
                    <a:p>
                      <a:pPr indent="0" lvl="0" marL="0" rtl="0" algn="l">
                        <a:spcBef>
                          <a:spcPts val="0"/>
                        </a:spcBef>
                        <a:spcAft>
                          <a:spcPts val="0"/>
                        </a:spcAft>
                        <a:buNone/>
                      </a:pPr>
                      <a:r>
                        <a:rPr lang="en-GB" sz="1600">
                          <a:solidFill>
                            <a:schemeClr val="dk1"/>
                          </a:solidFill>
                        </a:rPr>
                        <a:t>Woolworths</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0.09%</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BBB / Baa2</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t>85</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375">
                <a:tc>
                  <a:txBody>
                    <a:bodyPr/>
                    <a:lstStyle/>
                    <a:p>
                      <a:pPr indent="0" lvl="0" marL="0" rtl="0" algn="l">
                        <a:spcBef>
                          <a:spcPts val="0"/>
                        </a:spcBef>
                        <a:spcAft>
                          <a:spcPts val="0"/>
                        </a:spcAft>
                        <a:buNone/>
                      </a:pPr>
                      <a:r>
                        <a:rPr lang="en-GB" sz="1600">
                          <a:solidFill>
                            <a:schemeClr val="dk1"/>
                          </a:solidFill>
                        </a:rPr>
                        <a:t>Metcash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0.07%</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NA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t>NA</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6075">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Coles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0.08%</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BBB+ / Baa1</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t>72.25</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7375">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Wesfarmers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0.06%</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500"/>
                        <a:buFont typeface="Arial"/>
                        <a:buNone/>
                      </a:pPr>
                      <a:r>
                        <a:rPr lang="en-GB" sz="1600">
                          <a:solidFill>
                            <a:schemeClr val="dk1"/>
                          </a:solidFill>
                        </a:rPr>
                        <a:t>A- / A3 </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t>57</a:t>
                      </a:r>
                      <a:endParaRPr sz="16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578" name="Google Shape;578;p48"/>
          <p:cNvPicPr preferRelativeResize="0"/>
          <p:nvPr/>
        </p:nvPicPr>
        <p:blipFill>
          <a:blip r:embed="rId3">
            <a:alphaModFix/>
          </a:blip>
          <a:stretch>
            <a:fillRect/>
          </a:stretch>
        </p:blipFill>
        <p:spPr>
          <a:xfrm>
            <a:off x="5867533" y="1049400"/>
            <a:ext cx="6324467" cy="4013000"/>
          </a:xfrm>
          <a:prstGeom prst="rect">
            <a:avLst/>
          </a:prstGeom>
          <a:noFill/>
          <a:ln>
            <a:noFill/>
          </a:ln>
        </p:spPr>
      </p:pic>
      <p:sp>
        <p:nvSpPr>
          <p:cNvPr id="579" name="Google Shape;579;p48"/>
          <p:cNvSpPr txBox="1"/>
          <p:nvPr/>
        </p:nvSpPr>
        <p:spPr>
          <a:xfrm>
            <a:off x="8437700" y="336667"/>
            <a:ext cx="13041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2100"/>
              <a:t>Ratios </a:t>
            </a:r>
            <a:endParaRPr b="1" sz="2100"/>
          </a:p>
        </p:txBody>
      </p:sp>
      <p:sp>
        <p:nvSpPr>
          <p:cNvPr id="580" name="Google Shape;580;p48"/>
          <p:cNvSpPr txBox="1"/>
          <p:nvPr>
            <p:ph idx="12" type="sldNum"/>
          </p:nvPr>
        </p:nvSpPr>
        <p:spPr>
          <a:xfrm>
            <a:off x="15062147" y="8290163"/>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9"/>
          <p:cNvSpPr txBox="1"/>
          <p:nvPr>
            <p:ph idx="12" type="sldNum"/>
          </p:nvPr>
        </p:nvSpPr>
        <p:spPr>
          <a:xfrm>
            <a:off x="15062147" y="8290163"/>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pic>
        <p:nvPicPr>
          <p:cNvPr id="586" name="Google Shape;586;p49"/>
          <p:cNvPicPr preferRelativeResize="0"/>
          <p:nvPr/>
        </p:nvPicPr>
        <p:blipFill>
          <a:blip r:embed="rId3">
            <a:alphaModFix/>
          </a:blip>
          <a:stretch>
            <a:fillRect/>
          </a:stretch>
        </p:blipFill>
        <p:spPr>
          <a:xfrm>
            <a:off x="191367" y="1671900"/>
            <a:ext cx="7000935" cy="4475399"/>
          </a:xfrm>
          <a:prstGeom prst="rect">
            <a:avLst/>
          </a:prstGeom>
          <a:noFill/>
          <a:ln>
            <a:noFill/>
          </a:ln>
        </p:spPr>
      </p:pic>
      <p:sp>
        <p:nvSpPr>
          <p:cNvPr id="587" name="Google Shape;587;p49"/>
          <p:cNvSpPr txBox="1"/>
          <p:nvPr/>
        </p:nvSpPr>
        <p:spPr>
          <a:xfrm>
            <a:off x="280633" y="1030500"/>
            <a:ext cx="6822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900"/>
              <a:t>Morningstar Analysis of SIG ESG Risks:</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Other ESG considerations</a:t>
            </a:r>
            <a:endParaRPr b="1">
              <a:latin typeface="Times New Roman"/>
              <a:ea typeface="Times New Roman"/>
              <a:cs typeface="Times New Roman"/>
              <a:sym typeface="Times New Roman"/>
            </a:endParaRPr>
          </a:p>
        </p:txBody>
      </p:sp>
      <p:sp>
        <p:nvSpPr>
          <p:cNvPr id="593" name="Google Shape;593;p5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fontScale="25000" lnSpcReduction="20000"/>
          </a:bodyPr>
          <a:lstStyle/>
          <a:p>
            <a:pPr indent="0" lvl="0" marL="0" rtl="0" algn="l">
              <a:spcBef>
                <a:spcPts val="0"/>
              </a:spcBef>
              <a:spcAft>
                <a:spcPts val="0"/>
              </a:spcAft>
              <a:buNone/>
            </a:pPr>
            <a:r>
              <a:rPr b="1" lang="en-GB" sz="8000">
                <a:latin typeface="Times New Roman"/>
                <a:ea typeface="Times New Roman"/>
                <a:cs typeface="Times New Roman"/>
                <a:sym typeface="Times New Roman"/>
              </a:rPr>
              <a:t>Issue # 1: Underpayment of staff</a:t>
            </a:r>
            <a:endParaRPr b="1" sz="8000">
              <a:latin typeface="Times New Roman"/>
              <a:ea typeface="Times New Roman"/>
              <a:cs typeface="Times New Roman"/>
              <a:sym typeface="Times New Roman"/>
            </a:endParaRPr>
          </a:p>
          <a:p>
            <a:pPr indent="-409575" lvl="0" marL="609600" rtl="0" algn="l">
              <a:spcBef>
                <a:spcPts val="1600"/>
              </a:spcBef>
              <a:spcAft>
                <a:spcPts val="0"/>
              </a:spcAft>
              <a:buSzPct val="100000"/>
              <a:buFont typeface="Times New Roman"/>
              <a:buChar char="●"/>
            </a:pPr>
            <a:r>
              <a:rPr lang="en-GB" sz="6600">
                <a:latin typeface="Times New Roman"/>
                <a:ea typeface="Times New Roman"/>
                <a:cs typeface="Times New Roman"/>
                <a:sym typeface="Times New Roman"/>
              </a:rPr>
              <a:t>Substantial news coverage</a:t>
            </a:r>
            <a:endParaRPr sz="6600">
              <a:latin typeface="Times New Roman"/>
              <a:ea typeface="Times New Roman"/>
              <a:cs typeface="Times New Roman"/>
              <a:sym typeface="Times New Roman"/>
            </a:endParaRPr>
          </a:p>
          <a:p>
            <a:pPr indent="-409575" lvl="0" marL="609600" rtl="0" algn="l">
              <a:spcBef>
                <a:spcPts val="0"/>
              </a:spcBef>
              <a:spcAft>
                <a:spcPts val="0"/>
              </a:spcAft>
              <a:buSzPct val="100000"/>
              <a:buChar char="●"/>
            </a:pPr>
            <a:r>
              <a:rPr b="1" lang="en-GB" sz="6600">
                <a:latin typeface="Times New Roman"/>
                <a:ea typeface="Times New Roman"/>
                <a:cs typeface="Times New Roman"/>
                <a:sym typeface="Times New Roman"/>
              </a:rPr>
              <a:t>Wrong </a:t>
            </a:r>
            <a:r>
              <a:rPr lang="en-GB" sz="6600">
                <a:latin typeface="Times New Roman"/>
                <a:ea typeface="Times New Roman"/>
                <a:cs typeface="Times New Roman"/>
                <a:sym typeface="Times New Roman"/>
              </a:rPr>
              <a:t>disclosures of the underpayment amount in 2019</a:t>
            </a:r>
            <a:endParaRPr sz="6600">
              <a:latin typeface="Times New Roman"/>
              <a:ea typeface="Times New Roman"/>
              <a:cs typeface="Times New Roman"/>
              <a:sym typeface="Times New Roman"/>
            </a:endParaRPr>
          </a:p>
          <a:p>
            <a:pPr indent="-409575" lvl="0" marL="609600" rtl="0" algn="l">
              <a:spcBef>
                <a:spcPts val="0"/>
              </a:spcBef>
              <a:spcAft>
                <a:spcPts val="0"/>
              </a:spcAft>
              <a:buSzPct val="100000"/>
              <a:buFont typeface="Times New Roman"/>
              <a:buChar char="●"/>
            </a:pPr>
            <a:r>
              <a:rPr lang="en-GB" sz="6600">
                <a:latin typeface="Times New Roman"/>
                <a:ea typeface="Times New Roman"/>
                <a:cs typeface="Times New Roman"/>
                <a:sym typeface="Times New Roman"/>
              </a:rPr>
              <a:t>Incurred in excess of $160m in interest &amp; other remediation charges → represents a meaningful financial impact</a:t>
            </a:r>
            <a:endParaRPr sz="6600">
              <a:latin typeface="Times New Roman"/>
              <a:ea typeface="Times New Roman"/>
              <a:cs typeface="Times New Roman"/>
              <a:sym typeface="Times New Roman"/>
            </a:endParaRPr>
          </a:p>
          <a:p>
            <a:pPr indent="-409575" lvl="0" marL="609600" rtl="0" algn="l">
              <a:spcBef>
                <a:spcPts val="0"/>
              </a:spcBef>
              <a:spcAft>
                <a:spcPts val="0"/>
              </a:spcAft>
              <a:buSzPct val="100000"/>
              <a:buFont typeface="Times New Roman"/>
              <a:buChar char="●"/>
            </a:pPr>
            <a:r>
              <a:rPr lang="en-GB" sz="6600">
                <a:latin typeface="Times New Roman"/>
                <a:ea typeface="Times New Roman"/>
                <a:cs typeface="Times New Roman"/>
                <a:sym typeface="Times New Roman"/>
              </a:rPr>
              <a:t>Avoidable with extra management training</a:t>
            </a:r>
            <a:endParaRPr sz="6600">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94" name="Google Shape;594;p5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GB" sz="2000">
                <a:latin typeface="Times New Roman"/>
                <a:ea typeface="Times New Roman"/>
                <a:cs typeface="Times New Roman"/>
                <a:sym typeface="Times New Roman"/>
              </a:rPr>
              <a:t>Issue # 2: Electricity usage of stores</a:t>
            </a:r>
            <a:endParaRPr b="1" sz="2000">
              <a:latin typeface="Times New Roman"/>
              <a:ea typeface="Times New Roman"/>
              <a:cs typeface="Times New Roman"/>
              <a:sym typeface="Times New Roman"/>
            </a:endParaRPr>
          </a:p>
          <a:p>
            <a:pPr indent="-406400" lvl="0" marL="609600" rtl="0" algn="l">
              <a:spcBef>
                <a:spcPts val="1600"/>
              </a:spcBef>
              <a:spcAft>
                <a:spcPts val="0"/>
              </a:spcAft>
              <a:buSzPts val="1600"/>
              <a:buFont typeface="Times New Roman"/>
              <a:buChar char="●"/>
            </a:pPr>
            <a:r>
              <a:rPr lang="en-GB" sz="1600">
                <a:latin typeface="Times New Roman"/>
                <a:ea typeface="Times New Roman"/>
                <a:cs typeface="Times New Roman"/>
                <a:sym typeface="Times New Roman"/>
              </a:rPr>
              <a:t>Woolworth’s </a:t>
            </a:r>
            <a:r>
              <a:rPr lang="en-GB" sz="1600" u="sng">
                <a:latin typeface="Times New Roman"/>
                <a:ea typeface="Times New Roman"/>
                <a:cs typeface="Times New Roman"/>
                <a:sym typeface="Times New Roman"/>
              </a:rPr>
              <a:t>uses around 1% of Australia’s</a:t>
            </a:r>
            <a:r>
              <a:rPr lang="en-GB" sz="1600">
                <a:latin typeface="Times New Roman"/>
                <a:ea typeface="Times New Roman"/>
                <a:cs typeface="Times New Roman"/>
                <a:sym typeface="Times New Roman"/>
              </a:rPr>
              <a:t> total electricity</a:t>
            </a:r>
            <a:endParaRPr sz="1600">
              <a:latin typeface="Times New Roman"/>
              <a:ea typeface="Times New Roman"/>
              <a:cs typeface="Times New Roman"/>
              <a:sym typeface="Times New Roman"/>
            </a:endParaRPr>
          </a:p>
          <a:p>
            <a:pPr indent="-406400" lvl="0" marL="6096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Largest contributor to greenhouse gas emissions </a:t>
            </a:r>
            <a:endParaRPr sz="1600">
              <a:latin typeface="Times New Roman"/>
              <a:ea typeface="Times New Roman"/>
              <a:cs typeface="Times New Roman"/>
              <a:sym typeface="Times New Roman"/>
            </a:endParaRPr>
          </a:p>
          <a:p>
            <a:pPr indent="-406400" lvl="0" marL="6096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Invest in solar energy for individual stores and make them self-sustainable</a:t>
            </a:r>
            <a:endParaRPr sz="1600">
              <a:latin typeface="Times New Roman"/>
              <a:ea typeface="Times New Roman"/>
              <a:cs typeface="Times New Roman"/>
              <a:sym typeface="Times New Roman"/>
            </a:endParaRPr>
          </a:p>
          <a:p>
            <a:pPr indent="-406400" lvl="0" marL="6096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Save on electricity, which is the 3rd highest expense, after labour &amp; rent.</a:t>
            </a:r>
            <a:endParaRPr sz="1600">
              <a:latin typeface="Times New Roman"/>
              <a:ea typeface="Times New Roman"/>
              <a:cs typeface="Times New Roman"/>
              <a:sym typeface="Times New Roman"/>
            </a:endParaRPr>
          </a:p>
          <a:p>
            <a:pPr indent="-406400" lvl="0" marL="6096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Avoid increasing borrowing costs of SLBs (which are performance based)</a:t>
            </a:r>
            <a:endParaRPr sz="1600">
              <a:latin typeface="Times New Roman"/>
              <a:ea typeface="Times New Roman"/>
              <a:cs typeface="Times New Roman"/>
              <a:sym typeface="Times New Roman"/>
            </a:endParaRPr>
          </a:p>
          <a:p>
            <a:pPr indent="0" lvl="0" marL="0" rtl="0" algn="l">
              <a:spcBef>
                <a:spcPts val="1600"/>
              </a:spcBef>
              <a:spcAft>
                <a:spcPts val="0"/>
              </a:spcAft>
              <a:buNone/>
            </a:pPr>
            <a:r>
              <a:t/>
            </a:r>
            <a:endParaRPr sz="2000">
              <a:latin typeface="Times New Roman"/>
              <a:ea typeface="Times New Roman"/>
              <a:cs typeface="Times New Roman"/>
              <a:sym typeface="Times New Roman"/>
            </a:endParaRPr>
          </a:p>
          <a:p>
            <a:pPr indent="0" lvl="0" marL="0" rtl="0" algn="l">
              <a:spcBef>
                <a:spcPts val="1600"/>
              </a:spcBef>
              <a:spcAft>
                <a:spcPts val="1600"/>
              </a:spcAft>
              <a:buClr>
                <a:schemeClr val="dk1"/>
              </a:buClr>
              <a:buSzPts val="1500"/>
              <a:buFont typeface="Arial"/>
              <a:buNone/>
            </a:pPr>
            <a:r>
              <a:t/>
            </a:r>
            <a:endParaRPr b="1">
              <a:latin typeface="Times New Roman"/>
              <a:ea typeface="Times New Roman"/>
              <a:cs typeface="Times New Roman"/>
              <a:sym typeface="Times New Roman"/>
            </a:endParaRPr>
          </a:p>
        </p:txBody>
      </p:sp>
      <p:pic>
        <p:nvPicPr>
          <p:cNvPr id="595" name="Google Shape;595;p50"/>
          <p:cNvPicPr preferRelativeResize="0"/>
          <p:nvPr/>
        </p:nvPicPr>
        <p:blipFill>
          <a:blip r:embed="rId3">
            <a:alphaModFix/>
          </a:blip>
          <a:stretch>
            <a:fillRect/>
          </a:stretch>
        </p:blipFill>
        <p:spPr>
          <a:xfrm>
            <a:off x="667000" y="4199867"/>
            <a:ext cx="5428999" cy="1891968"/>
          </a:xfrm>
          <a:prstGeom prst="rect">
            <a:avLst/>
          </a:prstGeom>
          <a:noFill/>
          <a:ln>
            <a:noFill/>
          </a:ln>
        </p:spPr>
      </p:pic>
      <p:sp>
        <p:nvSpPr>
          <p:cNvPr id="596" name="Google Shape;596;p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1"/>
          <p:cNvSpPr txBox="1"/>
          <p:nvPr>
            <p:ph idx="12" type="sldNum"/>
          </p:nvPr>
        </p:nvSpPr>
        <p:spPr>
          <a:xfrm>
            <a:off x="15062147" y="8290163"/>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GB"/>
              <a:t>‹#›</a:t>
            </a:fld>
            <a:endParaRPr/>
          </a:p>
        </p:txBody>
      </p:sp>
      <p:pic>
        <p:nvPicPr>
          <p:cNvPr id="602" name="Google Shape;602;p51"/>
          <p:cNvPicPr preferRelativeResize="0"/>
          <p:nvPr/>
        </p:nvPicPr>
        <p:blipFill>
          <a:blip r:embed="rId3">
            <a:alphaModFix/>
          </a:blip>
          <a:stretch>
            <a:fillRect/>
          </a:stretch>
        </p:blipFill>
        <p:spPr>
          <a:xfrm>
            <a:off x="203200" y="1613517"/>
            <a:ext cx="11785600" cy="1398963"/>
          </a:xfrm>
          <a:prstGeom prst="rect">
            <a:avLst/>
          </a:prstGeom>
          <a:noFill/>
          <a:ln>
            <a:noFill/>
          </a:ln>
        </p:spPr>
      </p:pic>
      <p:sp>
        <p:nvSpPr>
          <p:cNvPr id="603" name="Google Shape;603;p51"/>
          <p:cNvSpPr txBox="1"/>
          <p:nvPr/>
        </p:nvSpPr>
        <p:spPr>
          <a:xfrm>
            <a:off x="509300" y="651467"/>
            <a:ext cx="6822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1900"/>
              <a:t>Costs analysis of preventing future underpayments:</a:t>
            </a:r>
            <a:endParaRPr b="1" sz="1900"/>
          </a:p>
        </p:txBody>
      </p:sp>
      <p:cxnSp>
        <p:nvCxnSpPr>
          <p:cNvPr id="604" name="Google Shape;604;p51"/>
          <p:cNvCxnSpPr/>
          <p:nvPr/>
        </p:nvCxnSpPr>
        <p:spPr>
          <a:xfrm>
            <a:off x="203200" y="1619850"/>
            <a:ext cx="0" cy="138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nvSpPr>
        <p:spPr>
          <a:xfrm>
            <a:off x="600829" y="305885"/>
            <a:ext cx="10246844" cy="923299"/>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GB" sz="2400">
                <a:solidFill>
                  <a:srgbClr val="2C7F27"/>
                </a:solidFill>
                <a:latin typeface="Times New Roman"/>
                <a:ea typeface="Times New Roman"/>
                <a:cs typeface="Times New Roman"/>
                <a:sym typeface="Times New Roman"/>
              </a:rPr>
              <a:t>WOW has a strong synergy with SIG, the acquisition is expected to benefit both firms significantly as they adjust and evolve in response to Covid-19.</a:t>
            </a:r>
            <a:endParaRPr sz="1800">
              <a:solidFill>
                <a:srgbClr val="2C7F27"/>
              </a:solidFill>
              <a:latin typeface="Times New Roman"/>
              <a:ea typeface="Times New Roman"/>
              <a:cs typeface="Times New Roman"/>
              <a:sym typeface="Times New Roman"/>
            </a:endParaRPr>
          </a:p>
        </p:txBody>
      </p:sp>
      <p:sp>
        <p:nvSpPr>
          <p:cNvPr id="395" name="Google Shape;395;p28"/>
          <p:cNvSpPr/>
          <p:nvPr/>
        </p:nvSpPr>
        <p:spPr>
          <a:xfrm>
            <a:off x="894743" y="1392078"/>
            <a:ext cx="10348908" cy="1015633"/>
          </a:xfrm>
          <a:prstGeom prst="roundRect">
            <a:avLst>
              <a:gd fmla="val 6416" name="adj"/>
            </a:avLst>
          </a:prstGeom>
          <a:solidFill>
            <a:schemeClr val="lt1"/>
          </a:solidFill>
          <a:ln cap="flat" cmpd="sng" w="15875">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 name="Google Shape;396;p28"/>
          <p:cNvSpPr txBox="1"/>
          <p:nvPr/>
        </p:nvSpPr>
        <p:spPr>
          <a:xfrm>
            <a:off x="894743" y="1483101"/>
            <a:ext cx="9805914" cy="738633"/>
          </a:xfrm>
          <a:prstGeom prst="rect">
            <a:avLst/>
          </a:prstGeom>
          <a:noFill/>
          <a:ln>
            <a:noFill/>
          </a:ln>
        </p:spPr>
        <p:txBody>
          <a:bodyPr anchorCtr="0" anchor="t" bIns="91425" lIns="91425" spcFirstLastPara="1" rIns="91425" wrap="square" tIns="91425">
            <a:spAutoFit/>
          </a:bodyPr>
          <a:lstStyle/>
          <a:p>
            <a:pPr indent="-323843" lvl="0" marL="457189" marR="0" rtl="0" algn="l">
              <a:spcBef>
                <a:spcPts val="0"/>
              </a:spcBef>
              <a:spcAft>
                <a:spcPts val="0"/>
              </a:spcAft>
              <a:buClr>
                <a:srgbClr val="2C7F27"/>
              </a:buClr>
              <a:buSzPts val="1500"/>
              <a:buFont typeface="Times New Roman"/>
              <a:buChar char="●"/>
            </a:pPr>
            <a:r>
              <a:rPr lang="en-GB" sz="1800">
                <a:solidFill>
                  <a:srgbClr val="3F3F3F"/>
                </a:solidFill>
                <a:latin typeface="Times New Roman"/>
                <a:ea typeface="Times New Roman"/>
                <a:cs typeface="Times New Roman"/>
                <a:sym typeface="Times New Roman"/>
              </a:rPr>
              <a:t>WOW has evolved a mature food and everyday needs ecosystem. Incorporating SIG extends its ecosystem into provision of health and wellness services. It can help boost customer loyalty further.</a:t>
            </a:r>
            <a:endParaRPr sz="1800">
              <a:solidFill>
                <a:srgbClr val="3F3F3F"/>
              </a:solidFill>
              <a:latin typeface="Times New Roman"/>
              <a:ea typeface="Times New Roman"/>
              <a:cs typeface="Times New Roman"/>
              <a:sym typeface="Times New Roman"/>
            </a:endParaRPr>
          </a:p>
        </p:txBody>
      </p:sp>
      <p:sp>
        <p:nvSpPr>
          <p:cNvPr id="397" name="Google Shape;397;p28"/>
          <p:cNvSpPr/>
          <p:nvPr/>
        </p:nvSpPr>
        <p:spPr>
          <a:xfrm>
            <a:off x="894743" y="2684683"/>
            <a:ext cx="10348908" cy="1015633"/>
          </a:xfrm>
          <a:prstGeom prst="roundRect">
            <a:avLst>
              <a:gd fmla="val 6416" name="adj"/>
            </a:avLst>
          </a:prstGeom>
          <a:solidFill>
            <a:schemeClr val="lt1"/>
          </a:solidFill>
          <a:ln cap="flat" cmpd="sng" w="15875">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28"/>
          <p:cNvSpPr txBox="1"/>
          <p:nvPr/>
        </p:nvSpPr>
        <p:spPr>
          <a:xfrm>
            <a:off x="948348" y="2823200"/>
            <a:ext cx="9643451" cy="738633"/>
          </a:xfrm>
          <a:prstGeom prst="rect">
            <a:avLst/>
          </a:prstGeom>
          <a:noFill/>
          <a:ln>
            <a:noFill/>
          </a:ln>
        </p:spPr>
        <p:txBody>
          <a:bodyPr anchorCtr="0" anchor="t" bIns="91425" lIns="91425" spcFirstLastPara="1" rIns="91425" wrap="square" tIns="91425">
            <a:spAutoFit/>
          </a:bodyPr>
          <a:lstStyle/>
          <a:p>
            <a:pPr indent="-323843" lvl="0" marL="457189" marR="0" rtl="0" algn="l">
              <a:spcBef>
                <a:spcPts val="0"/>
              </a:spcBef>
              <a:spcAft>
                <a:spcPts val="0"/>
              </a:spcAft>
              <a:buClr>
                <a:srgbClr val="2C7F27"/>
              </a:buClr>
              <a:buSzPts val="1500"/>
              <a:buFont typeface="Times New Roman"/>
              <a:buChar char="●"/>
            </a:pPr>
            <a:r>
              <a:rPr lang="en-GB" sz="1800">
                <a:solidFill>
                  <a:srgbClr val="3F3F3F"/>
                </a:solidFill>
                <a:latin typeface="Times New Roman"/>
                <a:ea typeface="Times New Roman"/>
                <a:cs typeface="Times New Roman"/>
                <a:sym typeface="Times New Roman"/>
              </a:rPr>
              <a:t>WOW’s service capabilities in eCommerce, retail media, data and analytic, and logistic network can help further strengthen SIG’s existing business model.</a:t>
            </a:r>
            <a:endParaRPr sz="1800">
              <a:solidFill>
                <a:srgbClr val="3F3F3F"/>
              </a:solidFill>
              <a:latin typeface="Times New Roman"/>
              <a:ea typeface="Times New Roman"/>
              <a:cs typeface="Times New Roman"/>
              <a:sym typeface="Times New Roman"/>
            </a:endParaRPr>
          </a:p>
        </p:txBody>
      </p:sp>
      <p:sp>
        <p:nvSpPr>
          <p:cNvPr id="399" name="Google Shape;399;p28"/>
          <p:cNvSpPr/>
          <p:nvPr/>
        </p:nvSpPr>
        <p:spPr>
          <a:xfrm>
            <a:off x="894743" y="3977288"/>
            <a:ext cx="10348908" cy="1015633"/>
          </a:xfrm>
          <a:prstGeom prst="roundRect">
            <a:avLst>
              <a:gd fmla="val 6416" name="adj"/>
            </a:avLst>
          </a:prstGeom>
          <a:solidFill>
            <a:schemeClr val="lt1"/>
          </a:solidFill>
          <a:ln cap="flat" cmpd="sng" w="15875">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28"/>
          <p:cNvSpPr txBox="1"/>
          <p:nvPr/>
        </p:nvSpPr>
        <p:spPr>
          <a:xfrm>
            <a:off x="894743" y="4140182"/>
            <a:ext cx="9805914" cy="738633"/>
          </a:xfrm>
          <a:prstGeom prst="rect">
            <a:avLst/>
          </a:prstGeom>
          <a:noFill/>
          <a:ln>
            <a:noFill/>
          </a:ln>
        </p:spPr>
        <p:txBody>
          <a:bodyPr anchorCtr="0" anchor="t" bIns="91425" lIns="91425" spcFirstLastPara="1" rIns="91425" wrap="square" tIns="91425">
            <a:spAutoFit/>
          </a:bodyPr>
          <a:lstStyle/>
          <a:p>
            <a:pPr indent="-323843" lvl="0" marL="457189" marR="0" rtl="0" algn="l">
              <a:spcBef>
                <a:spcPts val="0"/>
              </a:spcBef>
              <a:spcAft>
                <a:spcPts val="0"/>
              </a:spcAft>
              <a:buClr>
                <a:srgbClr val="2C7F27"/>
              </a:buClr>
              <a:buSzPts val="1500"/>
              <a:buFont typeface="Times New Roman"/>
              <a:buChar char="●"/>
            </a:pPr>
            <a:r>
              <a:rPr lang="en-GB" sz="1800">
                <a:solidFill>
                  <a:srgbClr val="3F3F3F"/>
                </a:solidFill>
                <a:latin typeface="Times New Roman"/>
                <a:ea typeface="Times New Roman"/>
                <a:cs typeface="Times New Roman"/>
                <a:sym typeface="Times New Roman"/>
              </a:rPr>
              <a:t>10 years experience in logistics industry can effectively alleviate delivering pressure of WOW’s due to the increasing demand eCommerce purchase. </a:t>
            </a:r>
            <a:endParaRPr sz="1800">
              <a:solidFill>
                <a:srgbClr val="3F3F3F"/>
              </a:solidFill>
              <a:latin typeface="Times New Roman"/>
              <a:ea typeface="Times New Roman"/>
              <a:cs typeface="Times New Roman"/>
              <a:sym typeface="Times New Roman"/>
            </a:endParaRPr>
          </a:p>
        </p:txBody>
      </p:sp>
      <p:sp>
        <p:nvSpPr>
          <p:cNvPr id="401" name="Google Shape;401;p28"/>
          <p:cNvSpPr/>
          <p:nvPr/>
        </p:nvSpPr>
        <p:spPr>
          <a:xfrm>
            <a:off x="894743" y="5269894"/>
            <a:ext cx="10348908" cy="1015633"/>
          </a:xfrm>
          <a:prstGeom prst="roundRect">
            <a:avLst>
              <a:gd fmla="val 6416" name="adj"/>
            </a:avLst>
          </a:prstGeom>
          <a:solidFill>
            <a:schemeClr val="lt1"/>
          </a:solidFill>
          <a:ln cap="flat" cmpd="sng" w="15875">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28"/>
          <p:cNvSpPr txBox="1"/>
          <p:nvPr/>
        </p:nvSpPr>
        <p:spPr>
          <a:xfrm>
            <a:off x="1047143" y="5360917"/>
            <a:ext cx="9800530" cy="738633"/>
          </a:xfrm>
          <a:prstGeom prst="rect">
            <a:avLst/>
          </a:prstGeom>
          <a:noFill/>
          <a:ln>
            <a:noFill/>
          </a:ln>
        </p:spPr>
        <p:txBody>
          <a:bodyPr anchorCtr="0" anchor="t" bIns="91425" lIns="91425" spcFirstLastPara="1" rIns="91425" wrap="square" tIns="91425">
            <a:spAutoFit/>
          </a:bodyPr>
          <a:lstStyle/>
          <a:p>
            <a:pPr indent="-323843" lvl="0" marL="457189" marR="0" rtl="0" algn="l">
              <a:spcBef>
                <a:spcPts val="0"/>
              </a:spcBef>
              <a:spcAft>
                <a:spcPts val="0"/>
              </a:spcAft>
              <a:buClr>
                <a:srgbClr val="2C7F27"/>
              </a:buClr>
              <a:buSzPts val="1500"/>
              <a:buFont typeface="Times New Roman"/>
              <a:buChar char="●"/>
            </a:pPr>
            <a:r>
              <a:rPr lang="en-GB" sz="1800">
                <a:solidFill>
                  <a:srgbClr val="3F3F3F"/>
                </a:solidFill>
                <a:latin typeface="Times New Roman"/>
                <a:ea typeface="Times New Roman"/>
                <a:cs typeface="Times New Roman"/>
                <a:sym typeface="Times New Roman"/>
              </a:rPr>
              <a:t>The distribution centres owned by SIG are located in the main cities that have the highest density of Woolworths stores, which enable the group to provide a more flexible delivery service. </a:t>
            </a:r>
            <a:endParaRPr sz="1800">
              <a:solidFill>
                <a:srgbClr val="3F3F3F"/>
              </a:solidFill>
              <a:latin typeface="Times New Roman"/>
              <a:ea typeface="Times New Roman"/>
              <a:cs typeface="Times New Roman"/>
              <a:sym typeface="Times New Roman"/>
            </a:endParaRPr>
          </a:p>
        </p:txBody>
      </p:sp>
      <p:sp>
        <p:nvSpPr>
          <p:cNvPr id="403" name="Google Shape;403;p2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nvSpPr>
        <p:spPr>
          <a:xfrm>
            <a:off x="210011" y="76201"/>
            <a:ext cx="6201675" cy="684243"/>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3200">
                <a:solidFill>
                  <a:srgbClr val="2C7F27"/>
                </a:solidFill>
                <a:latin typeface="Times New Roman"/>
                <a:ea typeface="Times New Roman"/>
                <a:cs typeface="Times New Roman"/>
                <a:sym typeface="Times New Roman"/>
              </a:rPr>
              <a:t>ESG Impact of SIG Acquisition</a:t>
            </a:r>
            <a:endParaRPr/>
          </a:p>
        </p:txBody>
      </p:sp>
      <p:pic>
        <p:nvPicPr>
          <p:cNvPr id="409" name="Google Shape;409;p29"/>
          <p:cNvPicPr preferRelativeResize="0"/>
          <p:nvPr/>
        </p:nvPicPr>
        <p:blipFill rotWithShape="1">
          <a:blip r:embed="rId3">
            <a:alphaModFix/>
          </a:blip>
          <a:srcRect b="0" l="0" r="0" t="0"/>
          <a:stretch/>
        </p:blipFill>
        <p:spPr>
          <a:xfrm>
            <a:off x="210011" y="1161273"/>
            <a:ext cx="5745723" cy="1493549"/>
          </a:xfrm>
          <a:prstGeom prst="rect">
            <a:avLst/>
          </a:prstGeom>
          <a:noFill/>
          <a:ln cap="flat" cmpd="sng" w="952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10" name="Google Shape;410;p29"/>
          <p:cNvSpPr txBox="1"/>
          <p:nvPr/>
        </p:nvSpPr>
        <p:spPr>
          <a:xfrm>
            <a:off x="838975" y="3055650"/>
            <a:ext cx="4244700" cy="2862900"/>
          </a:xfrm>
          <a:prstGeom prst="rect">
            <a:avLst/>
          </a:prstGeom>
          <a:noFill/>
          <a:ln cap="flat" cmpd="sng" w="9525">
            <a:solidFill>
              <a:srgbClr val="2C7F27"/>
            </a:solidFill>
            <a:prstDash val="solid"/>
            <a:round/>
            <a:headEnd len="sm" w="sm" type="none"/>
            <a:tailEnd len="sm" w="sm" type="none"/>
          </a:ln>
        </p:spPr>
        <p:txBody>
          <a:bodyPr anchorCtr="0" anchor="t" bIns="45700" lIns="91425" spcFirstLastPara="1" rIns="91425" wrap="square" tIns="45700">
            <a:spAutoFit/>
          </a:bodyPr>
          <a:lstStyle/>
          <a:p>
            <a:pPr indent="-276219" lvl="0" marL="276219" marR="0" rtl="0" algn="l">
              <a:lnSpc>
                <a:spcPct val="150000"/>
              </a:lnSpc>
              <a:spcBef>
                <a:spcPts val="0"/>
              </a:spcBef>
              <a:spcAft>
                <a:spcPts val="0"/>
              </a:spcAft>
              <a:buClr>
                <a:srgbClr val="000000"/>
              </a:buClr>
              <a:buSzPts val="1400"/>
              <a:buFont typeface="Noto Sans Symbols"/>
              <a:buChar char="●"/>
            </a:pPr>
            <a:r>
              <a:rPr b="1" i="0" lang="en-GB" sz="1800" u="none" cap="none" strike="noStrike">
                <a:solidFill>
                  <a:srgbClr val="2C7F27"/>
                </a:solidFill>
                <a:latin typeface="Times New Roman"/>
                <a:ea typeface="Times New Roman"/>
                <a:cs typeface="Times New Roman"/>
                <a:sym typeface="Times New Roman"/>
              </a:rPr>
              <a:t>Social Impact:</a:t>
            </a:r>
            <a:r>
              <a:rPr b="0" i="0" lang="en-GB" sz="1800" u="none" cap="none" strike="noStrike">
                <a:solidFill>
                  <a:srgbClr val="2C7F27"/>
                </a:solidFill>
                <a:latin typeface="Times New Roman"/>
                <a:ea typeface="Times New Roman"/>
                <a:cs typeface="Times New Roman"/>
                <a:sym typeface="Times New Roman"/>
              </a:rPr>
              <a:t> </a:t>
            </a:r>
            <a:r>
              <a:rPr b="0" i="0" lang="en-GB" sz="1800" u="none" cap="none" strike="noStrike">
                <a:solidFill>
                  <a:srgbClr val="3F3F3F"/>
                </a:solidFill>
                <a:latin typeface="Times New Roman"/>
                <a:ea typeface="Times New Roman"/>
                <a:cs typeface="Times New Roman"/>
                <a:sym typeface="Times New Roman"/>
              </a:rPr>
              <a:t>Growth opportunities allow WOW to provide pharmacies and medicines accessible to more Australians.  </a:t>
            </a:r>
            <a:endParaRPr/>
          </a:p>
          <a:p>
            <a:pPr indent="-276219" lvl="0" marL="276219" marR="0" rtl="0" algn="l">
              <a:lnSpc>
                <a:spcPct val="150000"/>
              </a:lnSpc>
              <a:spcBef>
                <a:spcPts val="0"/>
              </a:spcBef>
              <a:spcAft>
                <a:spcPts val="0"/>
              </a:spcAft>
              <a:buClr>
                <a:srgbClr val="000000"/>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SIG enhances Woolworth’s brand and mission (similar to the Endeavour demerger).</a:t>
            </a:r>
            <a:endParaRPr/>
          </a:p>
        </p:txBody>
      </p:sp>
      <p:sp>
        <p:nvSpPr>
          <p:cNvPr id="411" name="Google Shape;411;p29"/>
          <p:cNvSpPr txBox="1"/>
          <p:nvPr/>
        </p:nvSpPr>
        <p:spPr>
          <a:xfrm>
            <a:off x="6612708" y="1629358"/>
            <a:ext cx="4522613" cy="3782061"/>
          </a:xfrm>
          <a:prstGeom prst="rect">
            <a:avLst/>
          </a:prstGeom>
          <a:noFill/>
          <a:ln cap="flat" cmpd="sng" w="952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txBody>
          <a:bodyPr anchorCtr="0" anchor="t" bIns="45700" lIns="91425" spcFirstLastPara="1" rIns="91425" wrap="square" tIns="45700">
            <a:spAutoFit/>
          </a:bodyPr>
          <a:lstStyle/>
          <a:p>
            <a:pPr indent="-285750" lvl="0" marL="390525" marR="0" rtl="0" algn="l">
              <a:lnSpc>
                <a:spcPct val="150000"/>
              </a:lnSpc>
              <a:spcBef>
                <a:spcPts val="0"/>
              </a:spcBef>
              <a:spcAft>
                <a:spcPts val="0"/>
              </a:spcAft>
              <a:buClr>
                <a:srgbClr val="3F3F3F"/>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Sigma are not exposed to high levels of material ESG risks</a:t>
            </a:r>
            <a:endParaRPr/>
          </a:p>
          <a:p>
            <a:pPr indent="-285750" lvl="0" marL="390525" marR="0" rtl="0" algn="l">
              <a:lnSpc>
                <a:spcPct val="150000"/>
              </a:lnSpc>
              <a:spcBef>
                <a:spcPts val="0"/>
              </a:spcBef>
              <a:spcAft>
                <a:spcPts val="0"/>
              </a:spcAft>
              <a:buClr>
                <a:srgbClr val="3F3F3F"/>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SIG have had OH&amp;S incidents</a:t>
            </a:r>
            <a:endParaRPr/>
          </a:p>
          <a:p>
            <a:pPr indent="-285750" lvl="0" marL="390525" marR="0" rtl="0" algn="l">
              <a:lnSpc>
                <a:spcPct val="150000"/>
              </a:lnSpc>
              <a:spcBef>
                <a:spcPts val="0"/>
              </a:spcBef>
              <a:spcAft>
                <a:spcPts val="0"/>
              </a:spcAft>
              <a:buClr>
                <a:srgbClr val="3F3F3F"/>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Are still in the process of identifying climate and other risks and tackling potential improvements in such areas</a:t>
            </a:r>
            <a:endParaRPr/>
          </a:p>
          <a:p>
            <a:pPr indent="-285750" lvl="0" marL="390525" marR="0" rtl="0" algn="l">
              <a:lnSpc>
                <a:spcPct val="150000"/>
              </a:lnSpc>
              <a:spcBef>
                <a:spcPts val="0"/>
              </a:spcBef>
              <a:spcAft>
                <a:spcPts val="0"/>
              </a:spcAft>
              <a:buClr>
                <a:srgbClr val="3F3F3F"/>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No material financial impact</a:t>
            </a:r>
            <a:endParaRPr/>
          </a:p>
          <a:p>
            <a:pPr indent="-285750" lvl="0" marL="390525" marR="0" rtl="0" algn="l">
              <a:lnSpc>
                <a:spcPct val="150000"/>
              </a:lnSpc>
              <a:spcBef>
                <a:spcPts val="0"/>
              </a:spcBef>
              <a:spcAft>
                <a:spcPts val="0"/>
              </a:spcAft>
              <a:buClr>
                <a:srgbClr val="3F3F3F"/>
              </a:buClr>
              <a:buSzPts val="1400"/>
              <a:buFont typeface="Noto Sans Symbols"/>
              <a:buChar char="●"/>
            </a:pPr>
            <a:r>
              <a:rPr b="0" i="0" lang="en-GB" sz="1800" u="none" cap="none" strike="noStrike">
                <a:solidFill>
                  <a:srgbClr val="3F3F3F"/>
                </a:solidFill>
                <a:latin typeface="Times New Roman"/>
                <a:ea typeface="Times New Roman"/>
                <a:cs typeface="Times New Roman"/>
                <a:sym typeface="Times New Roman"/>
              </a:rPr>
              <a:t>WOW can help alleviate any ESG risks with the help of their organisation</a:t>
            </a:r>
            <a:endParaRPr b="0" i="0" sz="1800" u="none" cap="none" strike="noStrike">
              <a:solidFill>
                <a:srgbClr val="3F3F3F"/>
              </a:solidFill>
              <a:latin typeface="Times New Roman"/>
              <a:ea typeface="Times New Roman"/>
              <a:cs typeface="Times New Roman"/>
              <a:sym typeface="Times New Roman"/>
            </a:endParaRPr>
          </a:p>
        </p:txBody>
      </p:sp>
      <p:grpSp>
        <p:nvGrpSpPr>
          <p:cNvPr id="412" name="Google Shape;412;p29"/>
          <p:cNvGrpSpPr/>
          <p:nvPr/>
        </p:nvGrpSpPr>
        <p:grpSpPr>
          <a:xfrm>
            <a:off x="6765107" y="1161273"/>
            <a:ext cx="2444208" cy="468086"/>
            <a:chOff x="6765107" y="1161273"/>
            <a:chExt cx="2444208" cy="468086"/>
          </a:xfrm>
        </p:grpSpPr>
        <p:sp>
          <p:nvSpPr>
            <p:cNvPr id="413" name="Google Shape;413;p29"/>
            <p:cNvSpPr/>
            <p:nvPr/>
          </p:nvSpPr>
          <p:spPr>
            <a:xfrm>
              <a:off x="6765107" y="1161273"/>
              <a:ext cx="2444208" cy="468086"/>
            </a:xfrm>
            <a:prstGeom prst="roundRect">
              <a:avLst>
                <a:gd fmla="val 50000" name="adj"/>
              </a:avLst>
            </a:prstGeom>
            <a:solidFill>
              <a:srgbClr val="2C7F27"/>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chemeClr val="lt1"/>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p:txBody>
        </p:sp>
        <p:sp>
          <p:nvSpPr>
            <p:cNvPr id="414" name="Google Shape;414;p29"/>
            <p:cNvSpPr txBox="1"/>
            <p:nvPr/>
          </p:nvSpPr>
          <p:spPr>
            <a:xfrm>
              <a:off x="6877952" y="1166265"/>
              <a:ext cx="221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lt1"/>
                </a:buClr>
                <a:buSzPts val="1800"/>
                <a:buFont typeface="Times New Roman"/>
                <a:buNone/>
              </a:pPr>
              <a:r>
                <a:rPr b="1" i="0" lang="en-GB" sz="1800" u="none" cap="none" strike="noStrike">
                  <a:solidFill>
                    <a:schemeClr val="lt1"/>
                  </a:solidFill>
                  <a:latin typeface="Times New Roman"/>
                  <a:ea typeface="Times New Roman"/>
                  <a:cs typeface="Times New Roman"/>
                  <a:sym typeface="Times New Roman"/>
                </a:rPr>
                <a:t>ESG Risks of SIG:</a:t>
              </a:r>
              <a:endParaRPr/>
            </a:p>
          </p:txBody>
        </p:sp>
      </p:grpSp>
      <p:sp>
        <p:nvSpPr>
          <p:cNvPr id="415" name="Google Shape;415;p2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p:nvPr/>
        </p:nvSpPr>
        <p:spPr>
          <a:xfrm>
            <a:off x="583974" y="1056657"/>
            <a:ext cx="10951027" cy="2167813"/>
          </a:xfrm>
          <a:prstGeom prst="roundRect">
            <a:avLst>
              <a:gd fmla="val 16667" name="adj"/>
            </a:avLst>
          </a:prstGeom>
          <a:solidFill>
            <a:schemeClr val="lt1"/>
          </a:solidFill>
          <a:ln cap="flat" cmpd="sng" w="15875">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30"/>
          <p:cNvSpPr txBox="1"/>
          <p:nvPr/>
        </p:nvSpPr>
        <p:spPr>
          <a:xfrm>
            <a:off x="210011" y="76201"/>
            <a:ext cx="7954275" cy="684243"/>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3200">
                <a:solidFill>
                  <a:srgbClr val="2C7F27"/>
                </a:solidFill>
                <a:latin typeface="Times New Roman"/>
                <a:ea typeface="Times New Roman"/>
                <a:cs typeface="Times New Roman"/>
                <a:sym typeface="Times New Roman"/>
              </a:rPr>
              <a:t>Scheme Arrangement and Associated cost</a:t>
            </a:r>
            <a:endParaRPr/>
          </a:p>
        </p:txBody>
      </p:sp>
      <p:pic>
        <p:nvPicPr>
          <p:cNvPr id="422" name="Google Shape;422;p30"/>
          <p:cNvPicPr preferRelativeResize="0"/>
          <p:nvPr/>
        </p:nvPicPr>
        <p:blipFill rotWithShape="1">
          <a:blip r:embed="rId3">
            <a:alphaModFix/>
          </a:blip>
          <a:srcRect b="0" l="0" r="0" t="0"/>
          <a:stretch/>
        </p:blipFill>
        <p:spPr>
          <a:xfrm>
            <a:off x="3375188" y="3414250"/>
            <a:ext cx="5441624" cy="2960925"/>
          </a:xfrm>
          <a:prstGeom prst="rect">
            <a:avLst/>
          </a:prstGeom>
          <a:solidFill>
            <a:schemeClr val="lt1"/>
          </a:solidFill>
          <a:ln cap="flat" cmpd="sng" w="15875">
            <a:solidFill>
              <a:srgbClr val="E4C223"/>
            </a:solidFill>
            <a:prstDash val="solid"/>
            <a:round/>
            <a:headEnd len="sm" w="sm" type="none"/>
            <a:tailEnd len="sm" w="sm" type="none"/>
          </a:ln>
          <a:effectLst>
            <a:outerShdw blurRad="254000" rotWithShape="0" algn="tl" dir="2700000" dist="127000">
              <a:srgbClr val="E4C223">
                <a:alpha val="20000"/>
              </a:srgbClr>
            </a:outerShdw>
          </a:effectLst>
        </p:spPr>
      </p:pic>
      <p:sp>
        <p:nvSpPr>
          <p:cNvPr id="423" name="Google Shape;423;p30"/>
          <p:cNvSpPr txBox="1"/>
          <p:nvPr/>
        </p:nvSpPr>
        <p:spPr>
          <a:xfrm>
            <a:off x="638404" y="1165517"/>
            <a:ext cx="10798500" cy="1816200"/>
          </a:xfrm>
          <a:prstGeom prst="rect">
            <a:avLst/>
          </a:prstGeom>
          <a:noFill/>
          <a:ln>
            <a:noFill/>
          </a:ln>
        </p:spPr>
        <p:txBody>
          <a:bodyPr anchorCtr="0" anchor="t" bIns="45700" lIns="91425" spcFirstLastPara="1" rIns="91425" wrap="square" tIns="45700">
            <a:spAutoFit/>
          </a:bodyPr>
          <a:lstStyle/>
          <a:p>
            <a:pPr indent="-240030" lvl="0" marL="342900" marR="0" rtl="0" algn="l">
              <a:lnSpc>
                <a:spcPct val="150000"/>
              </a:lnSpc>
              <a:spcBef>
                <a:spcPts val="0"/>
              </a:spcBef>
              <a:spcAft>
                <a:spcPts val="0"/>
              </a:spcAft>
              <a:buClr>
                <a:srgbClr val="000000"/>
              </a:buClr>
              <a:buSzPts val="1600"/>
              <a:buFont typeface="Times New Roman"/>
              <a:buChar char="●"/>
            </a:pPr>
            <a:r>
              <a:rPr b="0" i="0" lang="en-GB" sz="1600" u="none" cap="none" strike="noStrike">
                <a:solidFill>
                  <a:srgbClr val="000000"/>
                </a:solidFill>
                <a:latin typeface="Times New Roman"/>
                <a:ea typeface="Times New Roman"/>
                <a:cs typeface="Times New Roman"/>
                <a:sym typeface="Times New Roman"/>
              </a:rPr>
              <a:t>We suggest an issuance of</a:t>
            </a:r>
            <a:r>
              <a:rPr b="0" i="0" lang="en-GB" sz="1600" u="none" cap="none" strike="noStrike">
                <a:solidFill>
                  <a:srgbClr val="FF0000"/>
                </a:solidFill>
                <a:latin typeface="Times New Roman"/>
                <a:ea typeface="Times New Roman"/>
                <a:cs typeface="Times New Roman"/>
                <a:sym typeface="Times New Roman"/>
              </a:rPr>
              <a:t> </a:t>
            </a:r>
            <a:r>
              <a:rPr b="0" i="0" lang="en-GB" sz="1600" u="none" cap="none" strike="noStrike">
                <a:solidFill>
                  <a:schemeClr val="dk1"/>
                </a:solidFill>
                <a:latin typeface="Times New Roman"/>
                <a:ea typeface="Times New Roman"/>
                <a:cs typeface="Times New Roman"/>
                <a:sym typeface="Times New Roman"/>
              </a:rPr>
              <a:t>$750</a:t>
            </a:r>
            <a:r>
              <a:rPr b="0" i="0" lang="en-GB" sz="1600" u="none" cap="none" strike="noStrike">
                <a:solidFill>
                  <a:srgbClr val="FF0000"/>
                </a:solidFill>
                <a:latin typeface="Times New Roman"/>
                <a:ea typeface="Times New Roman"/>
                <a:cs typeface="Times New Roman"/>
                <a:sym typeface="Times New Roman"/>
              </a:rPr>
              <a:t> </a:t>
            </a:r>
            <a:r>
              <a:rPr b="0" i="0" lang="en-GB" sz="1600" u="none" cap="none" strike="noStrike">
                <a:solidFill>
                  <a:srgbClr val="000000"/>
                </a:solidFill>
                <a:latin typeface="Times New Roman"/>
                <a:ea typeface="Times New Roman"/>
                <a:cs typeface="Times New Roman"/>
                <a:sym typeface="Times New Roman"/>
              </a:rPr>
              <a:t>million long-term secured loan with a 6.5% fixed interest rate and 10-year maturity to facilitate the execution of our recommendations. Additional expenditures will be financed by WOW’s existing liquidity.</a:t>
            </a:r>
            <a:endParaRPr/>
          </a:p>
          <a:p>
            <a:pPr indent="-240030" lvl="0" marL="342900" marR="0" rtl="0" algn="l">
              <a:lnSpc>
                <a:spcPct val="150000"/>
              </a:lnSpc>
              <a:spcBef>
                <a:spcPts val="0"/>
              </a:spcBef>
              <a:spcAft>
                <a:spcPts val="0"/>
              </a:spcAft>
              <a:buClr>
                <a:srgbClr val="000000"/>
              </a:buClr>
              <a:buSzPts val="1600"/>
              <a:buFont typeface="Times New Roman"/>
              <a:buChar char="●"/>
            </a:pPr>
            <a:r>
              <a:rPr b="0" i="0" lang="en-GB" sz="1600" u="none" cap="none" strike="noStrike">
                <a:solidFill>
                  <a:srgbClr val="000000"/>
                </a:solidFill>
                <a:latin typeface="Times New Roman"/>
                <a:ea typeface="Times New Roman"/>
                <a:cs typeface="Times New Roman"/>
                <a:sym typeface="Times New Roman"/>
              </a:rPr>
              <a:t>We recommend an offer of $0.85 per SIG share, representing a</a:t>
            </a:r>
            <a:r>
              <a:rPr b="0" i="0" lang="en-GB" sz="1600" u="none" cap="none" strike="noStrike">
                <a:solidFill>
                  <a:srgbClr val="FF0000"/>
                </a:solidFill>
                <a:latin typeface="Times New Roman"/>
                <a:ea typeface="Times New Roman"/>
                <a:cs typeface="Times New Roman"/>
                <a:sym typeface="Times New Roman"/>
              </a:rPr>
              <a:t> </a:t>
            </a:r>
            <a:r>
              <a:rPr b="0" i="0" lang="en-GB" sz="1600" u="none" cap="none" strike="noStrike">
                <a:solidFill>
                  <a:srgbClr val="3F3F3F"/>
                </a:solidFill>
                <a:latin typeface="Times New Roman"/>
                <a:ea typeface="Times New Roman"/>
                <a:cs typeface="Times New Roman"/>
                <a:sym typeface="Times New Roman"/>
              </a:rPr>
              <a:t>32.8%</a:t>
            </a:r>
            <a:r>
              <a:rPr b="0" i="0" lang="en-GB" sz="1600" u="none" cap="none" strike="noStrike">
                <a:solidFill>
                  <a:srgbClr val="000000"/>
                </a:solidFill>
                <a:latin typeface="Times New Roman"/>
                <a:ea typeface="Times New Roman"/>
                <a:cs typeface="Times New Roman"/>
                <a:sym typeface="Times New Roman"/>
              </a:rPr>
              <a:t> control premium to SIG’s closing share price at 1 AUG 2022 of $ 0.64. </a:t>
            </a:r>
            <a:endParaRPr/>
          </a:p>
          <a:p>
            <a:pPr indent="-240030" lvl="0" marL="342900" marR="0" rtl="0" algn="l">
              <a:lnSpc>
                <a:spcPct val="150000"/>
              </a:lnSpc>
              <a:spcBef>
                <a:spcPts val="0"/>
              </a:spcBef>
              <a:spcAft>
                <a:spcPts val="0"/>
              </a:spcAft>
              <a:buClr>
                <a:srgbClr val="000000"/>
              </a:buClr>
              <a:buSzPts val="1600"/>
              <a:buFont typeface="Times New Roman"/>
              <a:buChar char="●"/>
            </a:pPr>
            <a:r>
              <a:rPr b="0" i="0" lang="en-GB" sz="1600" u="none" cap="none" strike="noStrike">
                <a:solidFill>
                  <a:srgbClr val="000000"/>
                </a:solidFill>
                <a:latin typeface="Times New Roman"/>
                <a:ea typeface="Times New Roman"/>
                <a:cs typeface="Times New Roman"/>
                <a:sym typeface="Times New Roman"/>
              </a:rPr>
              <a:t>The integration cost of acquiring SIG’s business is estimated to be around A$35 million.</a:t>
            </a:r>
            <a:endParaRPr/>
          </a:p>
        </p:txBody>
      </p:sp>
      <p:sp>
        <p:nvSpPr>
          <p:cNvPr id="424" name="Google Shape;424;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1"/>
          <p:cNvSpPr txBox="1"/>
          <p:nvPr/>
        </p:nvSpPr>
        <p:spPr>
          <a:xfrm>
            <a:off x="255600" y="55167"/>
            <a:ext cx="10499486" cy="7386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GB" sz="3600">
                <a:solidFill>
                  <a:srgbClr val="2C7F27"/>
                </a:solidFill>
                <a:latin typeface="Times New Roman"/>
                <a:ea typeface="Times New Roman"/>
                <a:cs typeface="Times New Roman"/>
                <a:sym typeface="Times New Roman"/>
              </a:rPr>
              <a:t>The impact of long-term loan borrowing on WACC</a:t>
            </a:r>
            <a:endParaRPr/>
          </a:p>
        </p:txBody>
      </p:sp>
      <p:grpSp>
        <p:nvGrpSpPr>
          <p:cNvPr id="430" name="Google Shape;430;p31"/>
          <p:cNvGrpSpPr/>
          <p:nvPr/>
        </p:nvGrpSpPr>
        <p:grpSpPr>
          <a:xfrm>
            <a:off x="770969" y="864913"/>
            <a:ext cx="10348908" cy="517922"/>
            <a:chOff x="921547" y="973773"/>
            <a:chExt cx="10348908" cy="517922"/>
          </a:xfrm>
        </p:grpSpPr>
        <p:sp>
          <p:nvSpPr>
            <p:cNvPr id="431" name="Google Shape;431;p31"/>
            <p:cNvSpPr/>
            <p:nvPr/>
          </p:nvSpPr>
          <p:spPr>
            <a:xfrm>
              <a:off x="921547" y="973773"/>
              <a:ext cx="10348908" cy="517922"/>
            </a:xfrm>
            <a:prstGeom prst="roundRect">
              <a:avLst>
                <a:gd fmla="val 6416" name="adj"/>
              </a:avLst>
            </a:prstGeom>
            <a:solidFill>
              <a:schemeClr val="lt1"/>
            </a:solidFill>
            <a:ln cap="flat" cmpd="sng" w="12700">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31"/>
            <p:cNvSpPr txBox="1"/>
            <p:nvPr/>
          </p:nvSpPr>
          <p:spPr>
            <a:xfrm>
              <a:off x="921547" y="1008747"/>
              <a:ext cx="10348908" cy="461635"/>
            </a:xfrm>
            <a:prstGeom prst="rect">
              <a:avLst/>
            </a:prstGeom>
            <a:noFill/>
            <a:ln>
              <a:noFill/>
            </a:ln>
          </p:spPr>
          <p:txBody>
            <a:bodyPr anchorCtr="0" anchor="t" bIns="91425" lIns="91425" spcFirstLastPara="1" rIns="91425" wrap="square" tIns="91425">
              <a:spAutoFit/>
            </a:bodyPr>
            <a:lstStyle/>
            <a:p>
              <a:pPr indent="-317492" lvl="0" marL="457189" marR="0" rtl="0" algn="l">
                <a:spcBef>
                  <a:spcPts val="0"/>
                </a:spcBef>
                <a:spcAft>
                  <a:spcPts val="0"/>
                </a:spcAft>
                <a:buClr>
                  <a:srgbClr val="3F3F3F"/>
                </a:buClr>
                <a:buSzPts val="1400"/>
                <a:buFont typeface="Times New Roman"/>
                <a:buChar char="●"/>
              </a:pPr>
              <a:r>
                <a:rPr lang="en-GB" sz="1800">
                  <a:solidFill>
                    <a:srgbClr val="3F3F3F"/>
                  </a:solidFill>
                  <a:latin typeface="Times New Roman"/>
                  <a:ea typeface="Times New Roman"/>
                  <a:cs typeface="Times New Roman"/>
                  <a:sym typeface="Times New Roman"/>
                </a:rPr>
                <a:t>The issuance of a $750m long-term loan will increase Woolworth's WACC from 5.78% to 5.96%.</a:t>
              </a:r>
              <a:endParaRPr/>
            </a:p>
          </p:txBody>
        </p:sp>
      </p:grpSp>
      <p:grpSp>
        <p:nvGrpSpPr>
          <p:cNvPr id="433" name="Google Shape;433;p31"/>
          <p:cNvGrpSpPr/>
          <p:nvPr/>
        </p:nvGrpSpPr>
        <p:grpSpPr>
          <a:xfrm>
            <a:off x="921547" y="4912859"/>
            <a:ext cx="10348908" cy="739092"/>
            <a:chOff x="921547" y="4648985"/>
            <a:chExt cx="10348908" cy="739092"/>
          </a:xfrm>
        </p:grpSpPr>
        <p:sp>
          <p:nvSpPr>
            <p:cNvPr id="434" name="Google Shape;434;p31"/>
            <p:cNvSpPr/>
            <p:nvPr/>
          </p:nvSpPr>
          <p:spPr>
            <a:xfrm>
              <a:off x="921547" y="4648985"/>
              <a:ext cx="10348908" cy="739092"/>
            </a:xfrm>
            <a:prstGeom prst="roundRect">
              <a:avLst>
                <a:gd fmla="val 6416" name="adj"/>
              </a:avLst>
            </a:prstGeom>
            <a:solidFill>
              <a:schemeClr val="lt1"/>
            </a:solidFill>
            <a:ln cap="flat" cmpd="sng" w="12700">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31"/>
            <p:cNvSpPr txBox="1"/>
            <p:nvPr/>
          </p:nvSpPr>
          <p:spPr>
            <a:xfrm>
              <a:off x="921547" y="4649444"/>
              <a:ext cx="10348908" cy="738633"/>
            </a:xfrm>
            <a:prstGeom prst="rect">
              <a:avLst/>
            </a:prstGeom>
            <a:noFill/>
            <a:ln>
              <a:noFill/>
            </a:ln>
          </p:spPr>
          <p:txBody>
            <a:bodyPr anchorCtr="0" anchor="t" bIns="91425" lIns="91425" spcFirstLastPara="1" rIns="91425" wrap="square" tIns="91425">
              <a:spAutoFit/>
            </a:bodyPr>
            <a:lstStyle/>
            <a:p>
              <a:pPr indent="-317492" lvl="0" marL="457189" marR="0" rtl="0" algn="l">
                <a:spcBef>
                  <a:spcPts val="0"/>
                </a:spcBef>
                <a:spcAft>
                  <a:spcPts val="0"/>
                </a:spcAft>
                <a:buClr>
                  <a:srgbClr val="3F3F3F"/>
                </a:buClr>
                <a:buSzPts val="1400"/>
                <a:buFont typeface="Times New Roman"/>
                <a:buChar char="●"/>
              </a:pPr>
              <a:r>
                <a:rPr lang="en-GB" sz="1800">
                  <a:solidFill>
                    <a:srgbClr val="3F3F3F"/>
                  </a:solidFill>
                  <a:latin typeface="Times New Roman"/>
                  <a:ea typeface="Times New Roman"/>
                  <a:cs typeface="Times New Roman"/>
                  <a:sym typeface="Times New Roman"/>
                </a:rPr>
                <a:t>A higher WACC typically signals a higher risk associated with a firm's operations. The company's valuation may decrease because it uses more debt and equity financing to operate.</a:t>
              </a:r>
              <a:endParaRPr/>
            </a:p>
          </p:txBody>
        </p:sp>
      </p:grpSp>
      <p:grpSp>
        <p:nvGrpSpPr>
          <p:cNvPr id="436" name="Google Shape;436;p31"/>
          <p:cNvGrpSpPr/>
          <p:nvPr/>
        </p:nvGrpSpPr>
        <p:grpSpPr>
          <a:xfrm>
            <a:off x="921547" y="5684150"/>
            <a:ext cx="10348908" cy="738633"/>
            <a:chOff x="921547" y="5782124"/>
            <a:chExt cx="10348908" cy="738633"/>
          </a:xfrm>
        </p:grpSpPr>
        <p:sp>
          <p:nvSpPr>
            <p:cNvPr id="437" name="Google Shape;437;p31"/>
            <p:cNvSpPr/>
            <p:nvPr/>
          </p:nvSpPr>
          <p:spPr>
            <a:xfrm>
              <a:off x="921547" y="5849253"/>
              <a:ext cx="10348908" cy="649732"/>
            </a:xfrm>
            <a:prstGeom prst="roundRect">
              <a:avLst>
                <a:gd fmla="val 6416" name="adj"/>
              </a:avLst>
            </a:prstGeom>
            <a:solidFill>
              <a:schemeClr val="lt1"/>
            </a:solidFill>
            <a:ln cap="flat" cmpd="sng" w="12700">
              <a:solidFill>
                <a:srgbClr val="2C7F27"/>
              </a:solidFill>
              <a:prstDash val="solid"/>
              <a:miter lim="800000"/>
              <a:headEnd len="sm" w="sm" type="none"/>
              <a:tailEnd len="sm" w="sm" type="none"/>
            </a:ln>
            <a:effectLst>
              <a:outerShdw blurRad="254000" rotWithShape="0" algn="tl" dir="2700000" dist="127000">
                <a:srgbClr val="2C7F27">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31"/>
            <p:cNvSpPr txBox="1"/>
            <p:nvPr/>
          </p:nvSpPr>
          <p:spPr>
            <a:xfrm>
              <a:off x="921547" y="5782124"/>
              <a:ext cx="10348908" cy="738633"/>
            </a:xfrm>
            <a:prstGeom prst="rect">
              <a:avLst/>
            </a:prstGeom>
            <a:noFill/>
            <a:ln>
              <a:noFill/>
            </a:ln>
          </p:spPr>
          <p:txBody>
            <a:bodyPr anchorCtr="0" anchor="t" bIns="91425" lIns="91425" spcFirstLastPara="1" rIns="91425" wrap="square" tIns="91425">
              <a:spAutoFit/>
            </a:bodyPr>
            <a:lstStyle/>
            <a:p>
              <a:pPr indent="-317492" lvl="0" marL="457189" marR="0" rtl="0" algn="l">
                <a:spcBef>
                  <a:spcPts val="0"/>
                </a:spcBef>
                <a:spcAft>
                  <a:spcPts val="0"/>
                </a:spcAft>
                <a:buClr>
                  <a:srgbClr val="3F3F3F"/>
                </a:buClr>
                <a:buSzPts val="1400"/>
                <a:buFont typeface="Times New Roman"/>
                <a:buChar char="●"/>
              </a:pPr>
              <a:r>
                <a:rPr lang="en-GB" sz="1800">
                  <a:solidFill>
                    <a:srgbClr val="3F3F3F"/>
                  </a:solidFill>
                  <a:latin typeface="Times New Roman"/>
                  <a:ea typeface="Times New Roman"/>
                  <a:cs typeface="Times New Roman"/>
                  <a:sym typeface="Times New Roman"/>
                </a:rPr>
                <a:t>Although a higher WACC may seem a cause for concern, it isn’t necessarily a negative mark since the company is issuing corporate bonds to fuel corporate expansion.</a:t>
              </a:r>
              <a:endParaRPr/>
            </a:p>
          </p:txBody>
        </p:sp>
      </p:grpSp>
      <p:pic>
        <p:nvPicPr>
          <p:cNvPr id="439" name="Google Shape;439;p31"/>
          <p:cNvPicPr preferRelativeResize="0"/>
          <p:nvPr/>
        </p:nvPicPr>
        <p:blipFill rotWithShape="1">
          <a:blip r:embed="rId3">
            <a:alphaModFix/>
          </a:blip>
          <a:srcRect b="0" l="0" r="0" t="0"/>
          <a:stretch/>
        </p:blipFill>
        <p:spPr>
          <a:xfrm>
            <a:off x="3028861" y="1510768"/>
            <a:ext cx="6038939" cy="3223878"/>
          </a:xfrm>
          <a:prstGeom prst="rect">
            <a:avLst/>
          </a:prstGeom>
          <a:solidFill>
            <a:schemeClr val="lt1"/>
          </a:solidFill>
          <a:ln cap="flat" cmpd="sng" w="15875">
            <a:solidFill>
              <a:srgbClr val="E4C223"/>
            </a:solidFill>
            <a:prstDash val="solid"/>
            <a:round/>
            <a:headEnd len="sm" w="sm" type="none"/>
            <a:tailEnd len="sm" w="sm" type="none"/>
          </a:ln>
          <a:effectLst>
            <a:outerShdw blurRad="254000" rotWithShape="0" algn="tl" dir="2700000" dist="127000">
              <a:srgbClr val="E4C223">
                <a:alpha val="20000"/>
              </a:srgbClr>
            </a:outerShdw>
          </a:effectLst>
        </p:spPr>
      </p:pic>
      <p:sp>
        <p:nvSpPr>
          <p:cNvPr id="440" name="Google Shape;440;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2"/>
          <p:cNvSpPr txBox="1"/>
          <p:nvPr/>
        </p:nvSpPr>
        <p:spPr>
          <a:xfrm>
            <a:off x="97466" y="176455"/>
            <a:ext cx="10647026" cy="1080005"/>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000">
                <a:solidFill>
                  <a:srgbClr val="2C7F27"/>
                </a:solidFill>
                <a:latin typeface="Times New Roman"/>
                <a:ea typeface="Times New Roman"/>
                <a:cs typeface="Times New Roman"/>
                <a:sym typeface="Times New Roman"/>
              </a:rPr>
              <a:t>Due to severe disruption of Covid-19 on its business operations. WOW currently has a relatively low profitability and limited FCF compared with its peers. Moreover, FCF in the early 2022 has plummeted below its pre-pandemic level, reflecting its need of external financing.</a:t>
            </a:r>
            <a:endParaRPr/>
          </a:p>
        </p:txBody>
      </p:sp>
      <p:pic>
        <p:nvPicPr>
          <p:cNvPr id="446" name="Google Shape;446;p32"/>
          <p:cNvPicPr preferRelativeResize="0"/>
          <p:nvPr/>
        </p:nvPicPr>
        <p:blipFill rotWithShape="1">
          <a:blip r:embed="rId3">
            <a:alphaModFix/>
          </a:blip>
          <a:srcRect b="0" l="0" r="0" t="0"/>
          <a:stretch/>
        </p:blipFill>
        <p:spPr>
          <a:xfrm>
            <a:off x="3683499" y="3693677"/>
            <a:ext cx="5186799" cy="2861399"/>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47" name="Google Shape;447;p32"/>
          <p:cNvSpPr txBox="1"/>
          <p:nvPr/>
        </p:nvSpPr>
        <p:spPr>
          <a:xfrm>
            <a:off x="8074287" y="5468407"/>
            <a:ext cx="411525" cy="295200"/>
          </a:xfrm>
          <a:prstGeom prst="rect">
            <a:avLst/>
          </a:prstGeom>
          <a:noFill/>
          <a:ln>
            <a:noFill/>
          </a:ln>
        </p:spPr>
        <p:txBody>
          <a:bodyPr anchorCtr="0" anchor="ctr" bIns="68550" lIns="68550" spcFirstLastPara="1" rIns="68550" wrap="square" tIns="68550">
            <a:normAutofit fontScale="62500" lnSpcReduction="20000"/>
          </a:bodyPr>
          <a:lstStyle/>
          <a:p>
            <a:pPr indent="0" lvl="0" marL="0" marR="0" rtl="0" algn="l">
              <a:spcBef>
                <a:spcPts val="0"/>
              </a:spcBef>
              <a:spcAft>
                <a:spcPts val="0"/>
              </a:spcAft>
              <a:buNone/>
            </a:pPr>
            <a:fld id="{00000000-1234-1234-1234-123412341234}" type="slidenum">
              <a:rPr lang="en-GB"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448" name="Google Shape;448;p32"/>
          <p:cNvPicPr preferRelativeResize="0"/>
          <p:nvPr/>
        </p:nvPicPr>
        <p:blipFill rotWithShape="1">
          <a:blip r:embed="rId4">
            <a:alphaModFix/>
          </a:blip>
          <a:srcRect b="0" l="0" r="0" t="0"/>
          <a:stretch/>
        </p:blipFill>
        <p:spPr>
          <a:xfrm>
            <a:off x="7809360" y="1363769"/>
            <a:ext cx="3804374" cy="2209111"/>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pic>
        <p:nvPicPr>
          <p:cNvPr id="449" name="Google Shape;449;p32"/>
          <p:cNvPicPr preferRelativeResize="0"/>
          <p:nvPr/>
        </p:nvPicPr>
        <p:blipFill rotWithShape="1">
          <a:blip r:embed="rId5">
            <a:alphaModFix/>
          </a:blip>
          <a:srcRect b="0" l="0" r="0" t="0"/>
          <a:stretch/>
        </p:blipFill>
        <p:spPr>
          <a:xfrm>
            <a:off x="578266" y="1363769"/>
            <a:ext cx="4113728" cy="2191448"/>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50" name="Google Shape;450;p3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txBox="1"/>
          <p:nvPr/>
        </p:nvSpPr>
        <p:spPr>
          <a:xfrm>
            <a:off x="206324" y="0"/>
            <a:ext cx="10647026" cy="1762398"/>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000">
                <a:solidFill>
                  <a:srgbClr val="2C7F27"/>
                </a:solidFill>
                <a:latin typeface="Times New Roman"/>
                <a:ea typeface="Times New Roman"/>
                <a:cs typeface="Times New Roman"/>
                <a:sym typeface="Times New Roman"/>
              </a:rPr>
              <a:t>Woolworths has six bonds that will mature in the next 10 years and each maturity has a very close gap. The revenue of Woolworths is expected to increase because the market is warming up after the Covid-19 pandemic. The FCF of Woolworths was originally expected to rise by 41% and 51% in 2023 and 2024 respectively compared with the estimated free cash flow by the end of 2022. After acquisition of SIG, it is expected that its FCF performance will increase further.</a:t>
            </a:r>
            <a:endParaRPr/>
          </a:p>
        </p:txBody>
      </p:sp>
      <p:pic>
        <p:nvPicPr>
          <p:cNvPr id="456" name="Google Shape;456;p33"/>
          <p:cNvPicPr preferRelativeResize="0"/>
          <p:nvPr/>
        </p:nvPicPr>
        <p:blipFill rotWithShape="1">
          <a:blip r:embed="rId3">
            <a:alphaModFix/>
          </a:blip>
          <a:srcRect b="0" l="0" r="0" t="0"/>
          <a:stretch/>
        </p:blipFill>
        <p:spPr>
          <a:xfrm>
            <a:off x="7829056" y="2132244"/>
            <a:ext cx="3937559" cy="2201843"/>
          </a:xfrm>
          <a:prstGeom prst="rect">
            <a:avLst/>
          </a:prstGeom>
          <a:solidFill>
            <a:schemeClr val="lt1"/>
          </a:solidFill>
          <a:ln cap="flat" cmpd="sng" w="15875">
            <a:solidFill>
              <a:srgbClr val="E4C223"/>
            </a:solidFill>
            <a:prstDash val="solid"/>
            <a:round/>
            <a:headEnd len="sm" w="sm" type="none"/>
            <a:tailEnd len="sm" w="sm" type="none"/>
          </a:ln>
          <a:effectLst>
            <a:outerShdw blurRad="254000" rotWithShape="0" algn="tl" dir="2700000" dist="127000">
              <a:srgbClr val="E4C223">
                <a:alpha val="20000"/>
              </a:srgbClr>
            </a:outerShdw>
          </a:effectLst>
        </p:spPr>
      </p:pic>
      <p:pic>
        <p:nvPicPr>
          <p:cNvPr id="457" name="Google Shape;457;p33"/>
          <p:cNvPicPr preferRelativeResize="0"/>
          <p:nvPr/>
        </p:nvPicPr>
        <p:blipFill rotWithShape="1">
          <a:blip r:embed="rId4">
            <a:alphaModFix/>
          </a:blip>
          <a:srcRect b="0" l="0" r="0" t="0"/>
          <a:stretch/>
        </p:blipFill>
        <p:spPr>
          <a:xfrm>
            <a:off x="425385" y="4858003"/>
            <a:ext cx="11341230" cy="1201254"/>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pic>
        <p:nvPicPr>
          <p:cNvPr id="458" name="Google Shape;458;p33"/>
          <p:cNvPicPr preferRelativeResize="0"/>
          <p:nvPr/>
        </p:nvPicPr>
        <p:blipFill rotWithShape="1">
          <a:blip r:embed="rId5">
            <a:alphaModFix/>
          </a:blip>
          <a:srcRect b="0" l="26994" r="26335" t="0"/>
          <a:stretch/>
        </p:blipFill>
        <p:spPr>
          <a:xfrm>
            <a:off x="425385" y="2132244"/>
            <a:ext cx="2578693" cy="2237263"/>
          </a:xfrm>
          <a:prstGeom prst="rect">
            <a:avLst/>
          </a:prstGeom>
          <a:solidFill>
            <a:schemeClr val="lt1"/>
          </a:solidFill>
          <a:ln cap="flat" cmpd="sng" w="15875">
            <a:solidFill>
              <a:srgbClr val="E4C223"/>
            </a:solidFill>
            <a:prstDash val="solid"/>
            <a:round/>
            <a:headEnd len="sm" w="sm" type="none"/>
            <a:tailEnd len="sm" w="sm" type="none"/>
          </a:ln>
          <a:effectLst>
            <a:outerShdw blurRad="254000" rotWithShape="0" algn="tl" dir="2700000" dist="127000">
              <a:srgbClr val="E4C223">
                <a:alpha val="20000"/>
              </a:srgbClr>
            </a:outerShdw>
          </a:effectLst>
        </p:spPr>
      </p:pic>
      <p:pic>
        <p:nvPicPr>
          <p:cNvPr id="459" name="Google Shape;459;p33"/>
          <p:cNvPicPr preferRelativeResize="0"/>
          <p:nvPr/>
        </p:nvPicPr>
        <p:blipFill rotWithShape="1">
          <a:blip r:embed="rId6">
            <a:alphaModFix/>
          </a:blip>
          <a:srcRect b="0" l="18332" r="17325" t="0"/>
          <a:stretch/>
        </p:blipFill>
        <p:spPr>
          <a:xfrm>
            <a:off x="3569702" y="2132244"/>
            <a:ext cx="3693731" cy="2201843"/>
          </a:xfrm>
          <a:prstGeom prst="rect">
            <a:avLst/>
          </a:prstGeom>
          <a:solidFill>
            <a:schemeClr val="lt1"/>
          </a:solidFill>
          <a:ln cap="flat" cmpd="sng" w="15875">
            <a:solidFill>
              <a:srgbClr val="E4C223"/>
            </a:solidFill>
            <a:prstDash val="solid"/>
            <a:round/>
            <a:headEnd len="sm" w="sm" type="none"/>
            <a:tailEnd len="sm" w="sm" type="none"/>
          </a:ln>
          <a:effectLst>
            <a:outerShdw blurRad="254000" rotWithShape="0" algn="tl" dir="2700000" dist="127000">
              <a:srgbClr val="E4C223">
                <a:alpha val="20000"/>
              </a:srgbClr>
            </a:outerShdw>
          </a:effectLst>
        </p:spPr>
      </p:pic>
      <p:sp>
        <p:nvSpPr>
          <p:cNvPr id="460" name="Google Shape;460;p3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4"/>
          <p:cNvSpPr txBox="1"/>
          <p:nvPr/>
        </p:nvSpPr>
        <p:spPr>
          <a:xfrm>
            <a:off x="217210" y="338132"/>
            <a:ext cx="10647026" cy="1382486"/>
          </a:xfrm>
          <a:prstGeom prst="rect">
            <a:avLst/>
          </a:prstGeom>
          <a:noFill/>
          <a:ln>
            <a:noFill/>
          </a:ln>
        </p:spPr>
        <p:txBody>
          <a:bodyPr anchorCtr="0" anchor="b" bIns="68550" lIns="68550" spcFirstLastPara="1" rIns="68550" wrap="square" tIns="68550">
            <a:noAutofit/>
          </a:bodyPr>
          <a:lstStyle/>
          <a:p>
            <a:pPr indent="0" lvl="0" marL="0" marR="0" rtl="0" algn="l">
              <a:lnSpc>
                <a:spcPct val="90000"/>
              </a:lnSpc>
              <a:spcBef>
                <a:spcPts val="0"/>
              </a:spcBef>
              <a:spcAft>
                <a:spcPts val="0"/>
              </a:spcAft>
              <a:buClr>
                <a:srgbClr val="2C7F27"/>
              </a:buClr>
              <a:buSzPts val="990"/>
              <a:buFont typeface="Times New Roman"/>
              <a:buNone/>
            </a:pPr>
            <a:r>
              <a:rPr b="1" lang="en-GB" sz="2400">
                <a:solidFill>
                  <a:srgbClr val="2C7F27"/>
                </a:solidFill>
                <a:latin typeface="Times New Roman"/>
                <a:ea typeface="Times New Roman"/>
                <a:cs typeface="Times New Roman"/>
                <a:sym typeface="Times New Roman"/>
              </a:rPr>
              <a:t>With awareness of the surging inflation felt by Australia, It is expected that RBA will keep increasing cash rate to help bring back inflation to the targeted 2% - 3%. As a result, we reckon the 750 million long-term debt issuance is urgently needed to prevent further increase in borrowing cost.</a:t>
            </a:r>
            <a:endParaRPr/>
          </a:p>
        </p:txBody>
      </p:sp>
      <p:sp>
        <p:nvSpPr>
          <p:cNvPr id="466" name="Google Shape;466;p34"/>
          <p:cNvSpPr txBox="1"/>
          <p:nvPr/>
        </p:nvSpPr>
        <p:spPr>
          <a:xfrm>
            <a:off x="984889" y="3106753"/>
            <a:ext cx="6390450" cy="977161"/>
          </a:xfrm>
          <a:prstGeom prst="rect">
            <a:avLst/>
          </a:prstGeom>
          <a:noFill/>
          <a:ln>
            <a:noFill/>
          </a:ln>
        </p:spPr>
        <p:txBody>
          <a:bodyPr anchorCtr="0" anchor="t" bIns="68550" lIns="68550" spcFirstLastPara="1" rIns="68550" wrap="square" tIns="68550">
            <a:noAutofit/>
          </a:bodyPr>
          <a:lstStyle/>
          <a:p>
            <a:pPr indent="0" lvl="0" marL="0" marR="0" rtl="0" algn="l">
              <a:lnSpc>
                <a:spcPct val="90000"/>
              </a:lnSpc>
              <a:spcBef>
                <a:spcPts val="0"/>
              </a:spcBef>
              <a:spcAft>
                <a:spcPts val="0"/>
              </a:spcAft>
              <a:buClr>
                <a:schemeClr val="dk1"/>
              </a:buClr>
              <a:buSzPts val="990"/>
              <a:buFont typeface="Arial"/>
              <a:buNone/>
            </a:pPr>
            <a:r>
              <a:t/>
            </a:r>
            <a:endParaRPr sz="1350">
              <a:solidFill>
                <a:schemeClr val="dk1"/>
              </a:solidFill>
              <a:latin typeface="Times New Roman"/>
              <a:ea typeface="Times New Roman"/>
              <a:cs typeface="Times New Roman"/>
              <a:sym typeface="Times New Roman"/>
            </a:endParaRPr>
          </a:p>
        </p:txBody>
      </p:sp>
      <p:pic>
        <p:nvPicPr>
          <p:cNvPr id="467" name="Google Shape;467;p34"/>
          <p:cNvPicPr preferRelativeResize="0"/>
          <p:nvPr/>
        </p:nvPicPr>
        <p:blipFill rotWithShape="1">
          <a:blip r:embed="rId3">
            <a:alphaModFix/>
          </a:blip>
          <a:srcRect b="0" l="0" r="0" t="0"/>
          <a:stretch/>
        </p:blipFill>
        <p:spPr>
          <a:xfrm>
            <a:off x="495031" y="2334462"/>
            <a:ext cx="5354466" cy="3218613"/>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pic>
        <p:nvPicPr>
          <p:cNvPr id="468" name="Google Shape;468;p34"/>
          <p:cNvPicPr preferRelativeResize="0"/>
          <p:nvPr/>
        </p:nvPicPr>
        <p:blipFill rotWithShape="1">
          <a:blip r:embed="rId4">
            <a:alphaModFix/>
          </a:blip>
          <a:srcRect b="0" l="0" r="0" t="0"/>
          <a:stretch/>
        </p:blipFill>
        <p:spPr>
          <a:xfrm>
            <a:off x="6030687" y="2334462"/>
            <a:ext cx="5668765" cy="3218613"/>
          </a:xfrm>
          <a:prstGeom prst="rect">
            <a:avLst/>
          </a:prstGeom>
          <a:solidFill>
            <a:schemeClr val="lt1"/>
          </a:solidFill>
          <a:ln cap="flat" cmpd="sng" w="15875">
            <a:solidFill>
              <a:srgbClr val="2C7F27"/>
            </a:solidFill>
            <a:prstDash val="solid"/>
            <a:round/>
            <a:headEnd len="sm" w="sm" type="none"/>
            <a:tailEnd len="sm" w="sm" type="none"/>
          </a:ln>
          <a:effectLst>
            <a:outerShdw blurRad="254000" rotWithShape="0" algn="tl" dir="2700000" dist="127000">
              <a:srgbClr val="2C7F27">
                <a:alpha val="20000"/>
              </a:srgbClr>
            </a:outerShdw>
          </a:effectLst>
        </p:spPr>
      </p:pic>
      <p:sp>
        <p:nvSpPr>
          <p:cNvPr id="469" name="Google Shape;469;p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自定义 32">
      <a:dk1>
        <a:srgbClr val="000000"/>
      </a:dk1>
      <a:lt1>
        <a:srgbClr val="FFFFFF"/>
      </a:lt1>
      <a:dk2>
        <a:srgbClr val="44546A"/>
      </a:dk2>
      <a:lt2>
        <a:srgbClr val="E7E6E6"/>
      </a:lt2>
      <a:accent1>
        <a:srgbClr val="0E9185"/>
      </a:accent1>
      <a:accent2>
        <a:srgbClr val="FDC12D"/>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主题​​">
  <a:themeElements>
    <a:clrScheme name="Office">
      <a:dk1>
        <a:srgbClr val="000000"/>
      </a:dk1>
      <a:lt1>
        <a:srgbClr val="FFFFFF"/>
      </a:lt1>
      <a:dk2>
        <a:srgbClr val="778495"/>
      </a:dk2>
      <a:lt2>
        <a:srgbClr val="F0F0F0"/>
      </a:lt2>
      <a:accent1>
        <a:srgbClr val="2983F2"/>
      </a:accent1>
      <a:accent2>
        <a:srgbClr val="0043F5"/>
      </a:accent2>
      <a:accent3>
        <a:srgbClr val="2E8BF0"/>
      </a:accent3>
      <a:accent4>
        <a:srgbClr val="73A7DB"/>
      </a:accent4>
      <a:accent5>
        <a:srgbClr val="4A9EED"/>
      </a:accent5>
      <a:accent6>
        <a:srgbClr val="C9C9C9"/>
      </a:accent6>
      <a:hlink>
        <a:srgbClr val="2983F2"/>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